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2" r:id="rId1"/>
  </p:sldMasterIdLst>
  <p:sldIdLst>
    <p:sldId id="256" r:id="rId2"/>
    <p:sldId id="258" r:id="rId3"/>
    <p:sldId id="264" r:id="rId4"/>
    <p:sldId id="284" r:id="rId5"/>
    <p:sldId id="259" r:id="rId6"/>
    <p:sldId id="260" r:id="rId7"/>
    <p:sldId id="265" r:id="rId8"/>
    <p:sldId id="266" r:id="rId9"/>
    <p:sldId id="267" r:id="rId10"/>
    <p:sldId id="277" r:id="rId11"/>
    <p:sldId id="268" r:id="rId12"/>
    <p:sldId id="285" r:id="rId13"/>
    <p:sldId id="276" r:id="rId14"/>
    <p:sldId id="275" r:id="rId15"/>
    <p:sldId id="278" r:id="rId16"/>
    <p:sldId id="274" r:id="rId17"/>
    <p:sldId id="272" r:id="rId18"/>
    <p:sldId id="273" r:id="rId19"/>
    <p:sldId id="269" r:id="rId20"/>
    <p:sldId id="279" r:id="rId21"/>
    <p:sldId id="270" r:id="rId22"/>
    <p:sldId id="271" r:id="rId23"/>
    <p:sldId id="282" r:id="rId24"/>
    <p:sldId id="280" r:id="rId25"/>
    <p:sldId id="281" r:id="rId26"/>
    <p:sldId id="283" r:id="rId27"/>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4" name="Nadpis 13"/>
          <p:cNvSpPr>
            <a:spLocks noGrp="1"/>
          </p:cNvSpPr>
          <p:nvPr>
            <p:ph type="ctrTitle"/>
          </p:nvPr>
        </p:nvSpPr>
        <p:spPr>
          <a:xfrm>
            <a:off x="1432560" y="359898"/>
            <a:ext cx="7406640" cy="1472184"/>
          </a:xfrm>
        </p:spPr>
        <p:txBody>
          <a:bodyPr anchor="b"/>
          <a:lstStyle>
            <a:lvl1pPr algn="l">
              <a:defRPr/>
            </a:lvl1pPr>
            <a:extLst/>
          </a:lstStyle>
          <a:p>
            <a:r>
              <a:rPr kumimoji="0" lang="cs-CZ" smtClean="0"/>
              <a:t>Kliknutím lze upravit styl.</a:t>
            </a:r>
            <a:endParaRPr kumimoji="0" lang="en-US"/>
          </a:p>
        </p:txBody>
      </p:sp>
      <p:sp>
        <p:nvSpPr>
          <p:cNvPr id="22" name="Podnadpis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Kliknutím lze upravit styl předlohy.</a:t>
            </a:r>
            <a:endParaRPr kumimoji="0" lang="en-US"/>
          </a:p>
        </p:txBody>
      </p:sp>
      <p:sp>
        <p:nvSpPr>
          <p:cNvPr id="7" name="Zástupný symbol pro datum 6"/>
          <p:cNvSpPr>
            <a:spLocks noGrp="1"/>
          </p:cNvSpPr>
          <p:nvPr>
            <p:ph type="dt" sz="half" idx="10"/>
          </p:nvPr>
        </p:nvSpPr>
        <p:spPr/>
        <p:txBody>
          <a:bodyPr/>
          <a:lstStyle>
            <a:extLst/>
          </a:lstStyle>
          <a:p>
            <a:fld id="{DDF9BAEB-ABFE-4BDF-99AF-EB28127D5AAE}" type="datetimeFigureOut">
              <a:rPr lang="cs-CZ" smtClean="0"/>
              <a:t>10.12.2014</a:t>
            </a:fld>
            <a:endParaRPr lang="cs-CZ"/>
          </a:p>
        </p:txBody>
      </p:sp>
      <p:sp>
        <p:nvSpPr>
          <p:cNvPr id="20" name="Zástupný symbol pro zápatí 19"/>
          <p:cNvSpPr>
            <a:spLocks noGrp="1"/>
          </p:cNvSpPr>
          <p:nvPr>
            <p:ph type="ftr" sz="quarter" idx="11"/>
          </p:nvPr>
        </p:nvSpPr>
        <p:spPr/>
        <p:txBody>
          <a:bodyPr/>
          <a:lstStyle>
            <a:extLst/>
          </a:lstStyle>
          <a:p>
            <a:endParaRPr lang="cs-CZ"/>
          </a:p>
        </p:txBody>
      </p:sp>
      <p:sp>
        <p:nvSpPr>
          <p:cNvPr id="10" name="Zástupný symbol pro číslo snímku 9"/>
          <p:cNvSpPr>
            <a:spLocks noGrp="1"/>
          </p:cNvSpPr>
          <p:nvPr>
            <p:ph type="sldNum" sz="quarter" idx="12"/>
          </p:nvPr>
        </p:nvSpPr>
        <p:spPr/>
        <p:txBody>
          <a:bodyPr/>
          <a:lstStyle>
            <a:extLst/>
          </a:lstStyle>
          <a:p>
            <a:fld id="{54D4F666-52F6-4E34-A68C-22E7A940A48E}" type="slidenum">
              <a:rPr lang="cs-CZ" smtClean="0"/>
              <a:t>‹#›</a:t>
            </a:fld>
            <a:endParaRPr lang="cs-CZ"/>
          </a:p>
        </p:txBody>
      </p:sp>
      <p:sp>
        <p:nvSpPr>
          <p:cNvPr id="8" name="Ová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á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DDF9BAEB-ABFE-4BDF-99AF-EB28127D5AAE}" type="datetimeFigureOut">
              <a:rPr lang="cs-CZ" smtClean="0"/>
              <a:t>10.12.2014</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54D4F666-52F6-4E34-A68C-22E7A940A48E}"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58000" y="274639"/>
            <a:ext cx="1828800" cy="5851525"/>
          </a:xfrm>
        </p:spPr>
        <p:txBody>
          <a:bodyPr vert="eaVert"/>
          <a:lstStyle>
            <a:extLs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1143000" y="274640"/>
            <a:ext cx="5562600" cy="5851525"/>
          </a:xfrm>
        </p:spPr>
        <p:txBody>
          <a:bodyPr vert="eaVert"/>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DDF9BAEB-ABFE-4BDF-99AF-EB28127D5AAE}" type="datetimeFigureOut">
              <a:rPr lang="cs-CZ" smtClean="0"/>
              <a:t>10.12.2014</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54D4F666-52F6-4E34-A68C-22E7A940A48E}"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extLst/>
          </a:lstStyle>
          <a:p>
            <a:r>
              <a:rPr kumimoji="0" lang="cs-CZ" smtClean="0"/>
              <a:t>Kliknutím lze upravit styl.</a:t>
            </a:r>
            <a:endParaRPr kumimoji="0" lang="en-US"/>
          </a:p>
        </p:txBody>
      </p:sp>
      <p:sp>
        <p:nvSpPr>
          <p:cNvPr id="3" name="Zástupný symbol pro obsah 2"/>
          <p:cNvSpPr>
            <a:spLocks noGrp="1"/>
          </p:cNvSpPr>
          <p:nvPr>
            <p:ph idx="1"/>
          </p:nvPr>
        </p:nvSpPr>
        <p:spPr/>
        <p:txBody>
          <a:bodyPr/>
          <a:lstStyle>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extLst/>
          </a:lstStyle>
          <a:p>
            <a:fld id="{DDF9BAEB-ABFE-4BDF-99AF-EB28127D5AAE}" type="datetimeFigureOut">
              <a:rPr lang="cs-CZ" smtClean="0"/>
              <a:t>10.12.2014</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54D4F666-52F6-4E34-A68C-22E7A940A48E}"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7" name="Obdélník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Nadpis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p:txBody>
          <a:bodyPr/>
          <a:lstStyle>
            <a:extLst/>
          </a:lstStyle>
          <a:p>
            <a:fld id="{DDF9BAEB-ABFE-4BDF-99AF-EB28127D5AAE}" type="datetimeFigureOut">
              <a:rPr lang="cs-CZ" smtClean="0"/>
              <a:t>10.12.2014</a:t>
            </a:fld>
            <a:endParaRPr lang="cs-CZ"/>
          </a:p>
        </p:txBody>
      </p:sp>
      <p:sp>
        <p:nvSpPr>
          <p:cNvPr id="5" name="Zástupný symbol pro zápatí 4"/>
          <p:cNvSpPr>
            <a:spLocks noGrp="1"/>
          </p:cNvSpPr>
          <p:nvPr>
            <p:ph type="ftr" sz="quarter" idx="11"/>
          </p:nvPr>
        </p:nvSpPr>
        <p:spPr/>
        <p:txBody>
          <a:bodyPr/>
          <a:lstStyle>
            <a:extLst/>
          </a:lstStyle>
          <a:p>
            <a:endParaRPr lang="cs-CZ"/>
          </a:p>
        </p:txBody>
      </p:sp>
      <p:sp>
        <p:nvSpPr>
          <p:cNvPr id="6" name="Zástupný symbol pro číslo snímku 5"/>
          <p:cNvSpPr>
            <a:spLocks noGrp="1"/>
          </p:cNvSpPr>
          <p:nvPr>
            <p:ph type="sldNum" sz="quarter" idx="12"/>
          </p:nvPr>
        </p:nvSpPr>
        <p:spPr/>
        <p:txBody>
          <a:bodyPr/>
          <a:lstStyle>
            <a:extLst/>
          </a:lstStyle>
          <a:p>
            <a:fld id="{54D4F666-52F6-4E34-A68C-22E7A940A48E}" type="slidenum">
              <a:rPr lang="cs-CZ" smtClean="0"/>
              <a:t>‹#›</a:t>
            </a:fld>
            <a:endParaRPr lang="cs-CZ"/>
          </a:p>
        </p:txBody>
      </p:sp>
      <p:sp>
        <p:nvSpPr>
          <p:cNvPr id="10" name="Obdélník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á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á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320"/>
            <a:ext cx="7498080" cy="1143000"/>
          </a:xfrm>
        </p:spPr>
        <p:txBody>
          <a:bodyPr/>
          <a:lstStyle>
            <a:extLst/>
          </a:lstStyle>
          <a:p>
            <a:r>
              <a:rPr kumimoji="0" lang="cs-CZ" smtClean="0"/>
              <a:t>Kliknutím lze upravit styl.</a:t>
            </a:r>
            <a:endParaRPr kumimoji="0" lang="en-US"/>
          </a:p>
        </p:txBody>
      </p:sp>
      <p:sp>
        <p:nvSpPr>
          <p:cNvPr id="3" name="Zástupný symbol pro obsah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DDF9BAEB-ABFE-4BDF-99AF-EB28127D5AAE}" type="datetimeFigureOut">
              <a:rPr lang="cs-CZ" smtClean="0"/>
              <a:t>10.12.2014</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54D4F666-52F6-4E34-A68C-22E7A940A48E}"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cs-CZ" smtClean="0"/>
              <a:t>Kliknutím lze upravit styl.</a:t>
            </a:r>
            <a:endParaRPr kumimoji="0" lang="en-US"/>
          </a:p>
        </p:txBody>
      </p:sp>
      <p:sp>
        <p:nvSpPr>
          <p:cNvPr id="3" name="Zástupný symbol pro text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Kliknutím lze upravit styly předlohy textu.</a:t>
            </a:r>
          </a:p>
        </p:txBody>
      </p:sp>
      <p:sp>
        <p:nvSpPr>
          <p:cNvPr id="5" name="Zástupný symbol pro obsah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extLst/>
          </a:lstStyle>
          <a:p>
            <a:fld id="{DDF9BAEB-ABFE-4BDF-99AF-EB28127D5AAE}" type="datetimeFigureOut">
              <a:rPr lang="cs-CZ" smtClean="0"/>
              <a:t>10.12.2014</a:t>
            </a:fld>
            <a:endParaRPr lang="cs-CZ"/>
          </a:p>
        </p:txBody>
      </p:sp>
      <p:sp>
        <p:nvSpPr>
          <p:cNvPr id="8" name="Zástupný symbol pro zápatí 7"/>
          <p:cNvSpPr>
            <a:spLocks noGrp="1"/>
          </p:cNvSpPr>
          <p:nvPr>
            <p:ph type="ftr" sz="quarter" idx="11"/>
          </p:nvPr>
        </p:nvSpPr>
        <p:spPr/>
        <p:txBody>
          <a:bodyPr/>
          <a:lstStyle>
            <a:extLst/>
          </a:lstStyle>
          <a:p>
            <a:endParaRPr lang="cs-CZ"/>
          </a:p>
        </p:txBody>
      </p:sp>
      <p:sp>
        <p:nvSpPr>
          <p:cNvPr id="9" name="Zástupný symbol pro číslo snímku 8"/>
          <p:cNvSpPr>
            <a:spLocks noGrp="1"/>
          </p:cNvSpPr>
          <p:nvPr>
            <p:ph type="sldNum" sz="quarter" idx="12"/>
          </p:nvPr>
        </p:nvSpPr>
        <p:spPr/>
        <p:txBody>
          <a:bodyPr/>
          <a:lstStyle>
            <a:extLst/>
          </a:lstStyle>
          <a:p>
            <a:fld id="{54D4F666-52F6-4E34-A68C-22E7A940A48E}"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320"/>
            <a:ext cx="7498080" cy="1143000"/>
          </a:xfrm>
        </p:spPr>
        <p:txBody>
          <a:bodyPr anchor="ctr"/>
          <a:lstStyle>
            <a:extLst/>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extLst/>
          </a:lstStyle>
          <a:p>
            <a:fld id="{DDF9BAEB-ABFE-4BDF-99AF-EB28127D5AAE}" type="datetimeFigureOut">
              <a:rPr lang="cs-CZ" smtClean="0"/>
              <a:t>10.12.2014</a:t>
            </a:fld>
            <a:endParaRPr lang="cs-CZ"/>
          </a:p>
        </p:txBody>
      </p:sp>
      <p:sp>
        <p:nvSpPr>
          <p:cNvPr id="4" name="Zástupný symbol pro zápatí 3"/>
          <p:cNvSpPr>
            <a:spLocks noGrp="1"/>
          </p:cNvSpPr>
          <p:nvPr>
            <p:ph type="ftr" sz="quarter" idx="11"/>
          </p:nvPr>
        </p:nvSpPr>
        <p:spPr/>
        <p:txBody>
          <a:bodyPr/>
          <a:lstStyle>
            <a:extLst/>
          </a:lstStyle>
          <a:p>
            <a:endParaRPr lang="cs-CZ"/>
          </a:p>
        </p:txBody>
      </p:sp>
      <p:sp>
        <p:nvSpPr>
          <p:cNvPr id="5" name="Zástupný symbol pro číslo snímku 4"/>
          <p:cNvSpPr>
            <a:spLocks noGrp="1"/>
          </p:cNvSpPr>
          <p:nvPr>
            <p:ph type="sldNum" sz="quarter" idx="12"/>
          </p:nvPr>
        </p:nvSpPr>
        <p:spPr/>
        <p:txBody>
          <a:bodyPr/>
          <a:lstStyle>
            <a:extLst/>
          </a:lstStyle>
          <a:p>
            <a:fld id="{54D4F666-52F6-4E34-A68C-22E7A940A48E}"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5" name="Obdélník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Zástupný symbol pro datum 1"/>
          <p:cNvSpPr>
            <a:spLocks noGrp="1"/>
          </p:cNvSpPr>
          <p:nvPr>
            <p:ph type="dt" sz="half" idx="10"/>
          </p:nvPr>
        </p:nvSpPr>
        <p:spPr/>
        <p:txBody>
          <a:bodyPr/>
          <a:lstStyle>
            <a:extLst/>
          </a:lstStyle>
          <a:p>
            <a:fld id="{DDF9BAEB-ABFE-4BDF-99AF-EB28127D5AAE}" type="datetimeFigureOut">
              <a:rPr lang="cs-CZ" smtClean="0"/>
              <a:t>10.12.2014</a:t>
            </a:fld>
            <a:endParaRPr lang="cs-CZ"/>
          </a:p>
        </p:txBody>
      </p:sp>
      <p:sp>
        <p:nvSpPr>
          <p:cNvPr id="3" name="Zástupný symbol pro zápatí 2"/>
          <p:cNvSpPr>
            <a:spLocks noGrp="1"/>
          </p:cNvSpPr>
          <p:nvPr>
            <p:ph type="ftr" sz="quarter" idx="11"/>
          </p:nvPr>
        </p:nvSpPr>
        <p:spPr/>
        <p:txBody>
          <a:bodyPr/>
          <a:lstStyle>
            <a:extLst/>
          </a:lstStyle>
          <a:p>
            <a:endParaRPr lang="cs-CZ"/>
          </a:p>
        </p:txBody>
      </p:sp>
      <p:sp>
        <p:nvSpPr>
          <p:cNvPr id="4" name="Zástupný symbol pro číslo snímku 3"/>
          <p:cNvSpPr>
            <a:spLocks noGrp="1"/>
          </p:cNvSpPr>
          <p:nvPr>
            <p:ph type="sldNum" sz="quarter" idx="12"/>
          </p:nvPr>
        </p:nvSpPr>
        <p:spPr/>
        <p:txBody>
          <a:bodyPr/>
          <a:lstStyle>
            <a:extLst/>
          </a:lstStyle>
          <a:p>
            <a:fld id="{54D4F666-52F6-4E34-A68C-22E7A940A48E}" type="slidenum">
              <a:rPr lang="cs-CZ" smtClean="0"/>
              <a:t>‹#›</a:t>
            </a:fld>
            <a:endParaRPr lang="cs-CZ"/>
          </a:p>
        </p:txBody>
      </p:sp>
      <p:sp>
        <p:nvSpPr>
          <p:cNvPr id="6" name="Obdélník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cs-CZ" smtClean="0"/>
              <a:t>Kliknutím lze upravit styl.</a:t>
            </a:r>
            <a:endParaRPr kumimoji="0" lang="en-US"/>
          </a:p>
        </p:txBody>
      </p:sp>
      <p:sp>
        <p:nvSpPr>
          <p:cNvPr id="3" name="Zástupný symbol pro text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Kliknutím lze upravit styly předlohy textu.</a:t>
            </a:r>
          </a:p>
        </p:txBody>
      </p:sp>
      <p:sp>
        <p:nvSpPr>
          <p:cNvPr id="4" name="Zástupný symbol pro obsah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extLst/>
          </a:lstStyle>
          <a:p>
            <a:fld id="{DDF9BAEB-ABFE-4BDF-99AF-EB28127D5AAE}" type="datetimeFigureOut">
              <a:rPr lang="cs-CZ" smtClean="0"/>
              <a:t>10.12.2014</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54D4F666-52F6-4E34-A68C-22E7A940A48E}"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extLst/>
          </a:lstStyle>
          <a:p>
            <a:fld id="{DDF9BAEB-ABFE-4BDF-99AF-EB28127D5AAE}" type="datetimeFigureOut">
              <a:rPr lang="cs-CZ" smtClean="0"/>
              <a:t>10.12.2014</a:t>
            </a:fld>
            <a:endParaRPr lang="cs-CZ"/>
          </a:p>
        </p:txBody>
      </p:sp>
      <p:sp>
        <p:nvSpPr>
          <p:cNvPr id="6" name="Zástupný symbol pro zápatí 5"/>
          <p:cNvSpPr>
            <a:spLocks noGrp="1"/>
          </p:cNvSpPr>
          <p:nvPr>
            <p:ph type="ftr" sz="quarter" idx="11"/>
          </p:nvPr>
        </p:nvSpPr>
        <p:spPr/>
        <p:txBody>
          <a:bodyPr/>
          <a:lstStyle>
            <a:extLst/>
          </a:lstStyle>
          <a:p>
            <a:endParaRPr lang="cs-CZ"/>
          </a:p>
        </p:txBody>
      </p:sp>
      <p:sp>
        <p:nvSpPr>
          <p:cNvPr id="7" name="Zástupný symbol pro číslo snímku 6"/>
          <p:cNvSpPr>
            <a:spLocks noGrp="1"/>
          </p:cNvSpPr>
          <p:nvPr>
            <p:ph type="sldNum" sz="quarter" idx="12"/>
          </p:nvPr>
        </p:nvSpPr>
        <p:spPr/>
        <p:txBody>
          <a:bodyPr/>
          <a:lstStyle>
            <a:extLst/>
          </a:lstStyle>
          <a:p>
            <a:fld id="{54D4F666-52F6-4E34-A68C-22E7A940A48E}" type="slidenum">
              <a:rPr lang="cs-CZ" smtClean="0"/>
              <a:t>‹#›</a:t>
            </a:fld>
            <a:endParaRPr lang="cs-CZ"/>
          </a:p>
        </p:txBody>
      </p:sp>
      <p:sp>
        <p:nvSpPr>
          <p:cNvPr id="8" name="Obdélník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Zástupný symbol pro obrázek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cs-CZ" smtClean="0"/>
              <a:t>Kliknutím na ikonu přidáte obrázek.</a:t>
            </a:r>
            <a:endParaRPr kumimoji="0" lang="en-US" dirty="0"/>
          </a:p>
        </p:txBody>
      </p:sp>
      <p:sp>
        <p:nvSpPr>
          <p:cNvPr id="9" name="Vývojový diagram: postup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Vývojový diagram: postup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Zástupný symbol pro text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cs-CZ" smtClean="0"/>
              <a:t>Kliknutím lze upravit styly předlohy textu.</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7999">
              <a:srgbClr val="FEE7F2"/>
            </a:gs>
            <a:gs pos="51000">
              <a:srgbClr val="FAC77D"/>
            </a:gs>
            <a:gs pos="60000">
              <a:srgbClr val="FBA97D"/>
            </a:gs>
            <a:gs pos="78000">
              <a:srgbClr val="FBD49C"/>
            </a:gs>
            <a:gs pos="100000">
              <a:srgbClr val="FEE7F2"/>
            </a:gs>
          </a:gsLst>
          <a:lin ang="5400000" scaled="1"/>
          <a:tileRect/>
        </a:gradFill>
        <a:effectLst/>
      </p:bgPr>
    </p:bg>
    <p:spTree>
      <p:nvGrpSpPr>
        <p:cNvPr id="1" name=""/>
        <p:cNvGrpSpPr/>
        <p:nvPr/>
      </p:nvGrpSpPr>
      <p:grpSpPr>
        <a:xfrm>
          <a:off x="0" y="0"/>
          <a:ext cx="0" cy="0"/>
          <a:chOff x="0" y="0"/>
          <a:chExt cx="0" cy="0"/>
        </a:xfrm>
      </p:grpSpPr>
      <p:sp>
        <p:nvSpPr>
          <p:cNvPr id="7" name="Výseč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á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Prstenec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Obdélník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Zástupný symbol pro nadpis 4"/>
          <p:cNvSpPr>
            <a:spLocks noGrp="1"/>
          </p:cNvSpPr>
          <p:nvPr>
            <p:ph type="title"/>
          </p:nvPr>
        </p:nvSpPr>
        <p:spPr>
          <a:xfrm>
            <a:off x="1435608" y="274638"/>
            <a:ext cx="7498080" cy="1143000"/>
          </a:xfrm>
          <a:prstGeom prst="rect">
            <a:avLst/>
          </a:prstGeom>
        </p:spPr>
        <p:txBody>
          <a:bodyPr anchor="ctr">
            <a:normAutofit/>
          </a:bodyPr>
          <a:lstStyle>
            <a:extLst/>
          </a:lstStyle>
          <a:p>
            <a:r>
              <a:rPr kumimoji="0" lang="cs-CZ" smtClean="0"/>
              <a:t>Kliknutím lze upravit styl.</a:t>
            </a:r>
            <a:endParaRPr kumimoji="0" lang="en-US"/>
          </a:p>
        </p:txBody>
      </p:sp>
      <p:sp>
        <p:nvSpPr>
          <p:cNvPr id="9" name="Zástupný symbol pro text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4" name="Zástupný symbol pro datum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DF9BAEB-ABFE-4BDF-99AF-EB28127D5AAE}" type="datetimeFigureOut">
              <a:rPr lang="cs-CZ" smtClean="0"/>
              <a:t>10.12.2014</a:t>
            </a:fld>
            <a:endParaRPr lang="cs-CZ"/>
          </a:p>
        </p:txBody>
      </p:sp>
      <p:sp>
        <p:nvSpPr>
          <p:cNvPr id="10" name="Zástupný symbol pro zápatí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cs-CZ"/>
          </a:p>
        </p:txBody>
      </p:sp>
      <p:sp>
        <p:nvSpPr>
          <p:cNvPr id="22" name="Zástupný symbol pro číslo snímk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4D4F666-52F6-4E34-A68C-22E7A940A48E}" type="slidenum">
              <a:rPr lang="cs-CZ" smtClean="0"/>
              <a:t>‹#›</a:t>
            </a:fld>
            <a:endParaRPr lang="cs-CZ"/>
          </a:p>
        </p:txBody>
      </p:sp>
      <p:sp>
        <p:nvSpPr>
          <p:cNvPr id="15" name="Obdélník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266856" y="1844824"/>
            <a:ext cx="7639421" cy="2907645"/>
          </a:xfrm>
        </p:spPr>
        <p:txBody>
          <a:bodyPr>
            <a:noAutofit/>
          </a:bodyPr>
          <a:lstStyle/>
          <a:p>
            <a:pPr algn="r"/>
            <a:r>
              <a:rPr lang="en-US" sz="3600" b="1" dirty="0" smtClean="0">
                <a:ln w="1905"/>
                <a:solidFill>
                  <a:srgbClr val="C00000"/>
                </a:solidFill>
                <a:effectLst>
                  <a:innerShdw blurRad="69850" dist="43180" dir="5400000">
                    <a:srgbClr val="000000">
                      <a:alpha val="65000"/>
                    </a:srgbClr>
                  </a:innerShdw>
                </a:effectLst>
              </a:rPr>
              <a:t>The Czech National </a:t>
            </a:r>
            <a:r>
              <a:rPr lang="en-US" sz="3600" b="1" dirty="0" err="1" smtClean="0">
                <a:ln w="1905"/>
                <a:solidFill>
                  <a:srgbClr val="C00000"/>
                </a:solidFill>
                <a:effectLst>
                  <a:innerShdw blurRad="69850" dist="43180" dir="5400000">
                    <a:srgbClr val="000000">
                      <a:alpha val="65000"/>
                    </a:srgbClr>
                  </a:innerShdw>
                </a:effectLst>
              </a:rPr>
              <a:t>Programme</a:t>
            </a:r>
            <a:r>
              <a:rPr lang="en-US" sz="3600" b="1" dirty="0" smtClean="0">
                <a:ln w="1905"/>
                <a:solidFill>
                  <a:srgbClr val="C00000"/>
                </a:solidFill>
                <a:effectLst>
                  <a:innerShdw blurRad="69850" dist="43180" dir="5400000">
                    <a:srgbClr val="000000">
                      <a:alpha val="65000"/>
                    </a:srgbClr>
                  </a:innerShdw>
                </a:effectLst>
              </a:rPr>
              <a:t> on Conservation and Utilization of Genetic Resources of Microorganisms Important for Agriculture</a:t>
            </a:r>
            <a:endParaRPr lang="cs-CZ" sz="3600" b="1" dirty="0">
              <a:ln w="1905"/>
              <a:solidFill>
                <a:srgbClr val="C00000"/>
              </a:solidFill>
              <a:effectLst>
                <a:innerShdw blurRad="69850" dist="43180" dir="5400000">
                  <a:srgbClr val="000000">
                    <a:alpha val="65000"/>
                  </a:srgbClr>
                </a:innerShdw>
              </a:effectLst>
            </a:endParaRPr>
          </a:p>
        </p:txBody>
      </p:sp>
      <p:sp>
        <p:nvSpPr>
          <p:cNvPr id="3" name="TextovéPole 2"/>
          <p:cNvSpPr txBox="1"/>
          <p:nvPr/>
        </p:nvSpPr>
        <p:spPr>
          <a:xfrm>
            <a:off x="1691680" y="6363624"/>
            <a:ext cx="2079354" cy="276999"/>
          </a:xfrm>
          <a:prstGeom prst="rect">
            <a:avLst/>
          </a:prstGeom>
          <a:noFill/>
        </p:spPr>
        <p:txBody>
          <a:bodyPr wrap="square" rtlCol="0">
            <a:spAutoFit/>
          </a:bodyPr>
          <a:lstStyle/>
          <a:p>
            <a:r>
              <a:rPr lang="en-US" sz="1200" dirty="0" smtClean="0"/>
              <a:t>Crop </a:t>
            </a:r>
            <a:r>
              <a:rPr lang="en-US" sz="1200" dirty="0"/>
              <a:t>Research </a:t>
            </a:r>
            <a:r>
              <a:rPr lang="en-US" sz="1200" dirty="0" smtClean="0"/>
              <a:t>Institute</a:t>
            </a:r>
            <a:endParaRPr lang="cs-CZ" sz="1200" dirty="0"/>
          </a:p>
        </p:txBody>
      </p:sp>
      <p:pic>
        <p:nvPicPr>
          <p:cNvPr id="2050" name="Picture 2" descr="C:\Users\bryxiova\Desktop\Nová složka (2)\Pracovní verze webu NP\GIF-LogoVURVbarv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6294241"/>
            <a:ext cx="360045" cy="41576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ryxiova\Desktop\leták NP\angllogo n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578511"/>
            <a:ext cx="1736884" cy="836771"/>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3635896" y="5229200"/>
            <a:ext cx="5104539" cy="400110"/>
          </a:xfrm>
          <a:prstGeom prst="rect">
            <a:avLst/>
          </a:prstGeom>
        </p:spPr>
        <p:txBody>
          <a:bodyPr wrap="none">
            <a:spAutoFit/>
          </a:bodyPr>
          <a:lstStyle/>
          <a:p>
            <a:r>
              <a:rPr lang="en-US" sz="2000" dirty="0"/>
              <a:t>Petr</a:t>
            </a:r>
            <a:r>
              <a:rPr lang="en-US" sz="2000" dirty="0">
                <a:solidFill>
                  <a:schemeClr val="bg1"/>
                </a:solidFill>
              </a:rPr>
              <a:t> </a:t>
            </a:r>
            <a:r>
              <a:rPr lang="en-US" sz="2000" dirty="0" err="1" smtClean="0"/>
              <a:t>Kom</a:t>
            </a:r>
            <a:r>
              <a:rPr lang="cs-CZ" sz="2000" dirty="0" smtClean="0"/>
              <a:t>í</a:t>
            </a:r>
            <a:r>
              <a:rPr lang="en-US" sz="2000" dirty="0" err="1" smtClean="0"/>
              <a:t>nek</a:t>
            </a:r>
            <a:r>
              <a:rPr lang="cs-CZ" sz="2000" dirty="0" smtClean="0"/>
              <a:t>, Iva Křížková, Marcela Komínková</a:t>
            </a:r>
            <a:endParaRPr lang="cs-CZ" sz="2000" dirty="0"/>
          </a:p>
        </p:txBody>
      </p:sp>
    </p:spTree>
    <p:extLst>
      <p:ext uri="{BB962C8B-B14F-4D97-AF65-F5344CB8AC3E}">
        <p14:creationId xmlns:p14="http://schemas.microsoft.com/office/powerpoint/2010/main" val="1315724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100" dirty="0" err="1">
                <a:solidFill>
                  <a:schemeClr val="accent2"/>
                </a:solidFill>
              </a:rPr>
              <a:t>Collection</a:t>
            </a:r>
            <a:r>
              <a:rPr lang="cs-CZ" sz="3100" dirty="0">
                <a:solidFill>
                  <a:schemeClr val="accent2"/>
                </a:solidFill>
              </a:rPr>
              <a:t> </a:t>
            </a:r>
            <a:r>
              <a:rPr lang="cs-CZ" sz="3100" dirty="0" err="1">
                <a:solidFill>
                  <a:schemeClr val="accent2"/>
                </a:solidFill>
              </a:rPr>
              <a:t>of</a:t>
            </a:r>
            <a:r>
              <a:rPr lang="cs-CZ" sz="3100" dirty="0">
                <a:solidFill>
                  <a:schemeClr val="accent2"/>
                </a:solidFill>
              </a:rPr>
              <a:t> Animal </a:t>
            </a:r>
            <a:r>
              <a:rPr lang="cs-CZ" sz="3100" dirty="0" err="1">
                <a:solidFill>
                  <a:schemeClr val="accent2"/>
                </a:solidFill>
              </a:rPr>
              <a:t>Pathogenic</a:t>
            </a:r>
            <a:r>
              <a:rPr lang="cs-CZ" sz="3100" dirty="0">
                <a:solidFill>
                  <a:schemeClr val="accent2"/>
                </a:solidFill>
              </a:rPr>
              <a:t> </a:t>
            </a:r>
            <a:r>
              <a:rPr lang="cs-CZ" sz="3100" dirty="0" err="1">
                <a:solidFill>
                  <a:schemeClr val="accent2"/>
                </a:solidFill>
              </a:rPr>
              <a:t>Microorganisms</a:t>
            </a:r>
            <a:r>
              <a:rPr lang="cs-CZ" sz="3100" dirty="0">
                <a:solidFill>
                  <a:schemeClr val="accent2"/>
                </a:solidFill>
              </a:rPr>
              <a:t> </a:t>
            </a:r>
            <a:r>
              <a:rPr lang="cs-CZ" sz="3100" dirty="0" smtClean="0">
                <a:solidFill>
                  <a:schemeClr val="accent2"/>
                </a:solidFill>
              </a:rPr>
              <a:t/>
            </a:r>
            <a:br>
              <a:rPr lang="cs-CZ" sz="3100" dirty="0" smtClean="0">
                <a:solidFill>
                  <a:schemeClr val="accent2"/>
                </a:solidFill>
              </a:rPr>
            </a:br>
            <a:r>
              <a:rPr lang="cs-CZ" sz="1300" dirty="0" smtClean="0">
                <a:solidFill>
                  <a:schemeClr val="accent2"/>
                </a:solidFill>
              </a:rPr>
              <a:t>(</a:t>
            </a:r>
            <a:r>
              <a:rPr lang="cs-CZ" sz="1300" dirty="0" err="1">
                <a:solidFill>
                  <a:schemeClr val="accent2"/>
                </a:solidFill>
              </a:rPr>
              <a:t>Veterinary</a:t>
            </a:r>
            <a:r>
              <a:rPr lang="cs-CZ" sz="1300" dirty="0">
                <a:solidFill>
                  <a:schemeClr val="accent2"/>
                </a:solidFill>
              </a:rPr>
              <a:t> </a:t>
            </a:r>
            <a:r>
              <a:rPr lang="cs-CZ" sz="1300" dirty="0" err="1">
                <a:solidFill>
                  <a:schemeClr val="accent2"/>
                </a:solidFill>
              </a:rPr>
              <a:t>Research</a:t>
            </a:r>
            <a:r>
              <a:rPr lang="cs-CZ" sz="1300" dirty="0">
                <a:solidFill>
                  <a:schemeClr val="accent2"/>
                </a:solidFill>
              </a:rPr>
              <a:t> Institute Brno</a:t>
            </a:r>
            <a:r>
              <a:rPr lang="cs-CZ" sz="1300" dirty="0" smtClean="0">
                <a:solidFill>
                  <a:schemeClr val="accent2"/>
                </a:solidFill>
              </a:rPr>
              <a:t>)</a:t>
            </a:r>
            <a:endParaRPr lang="cs-CZ" sz="1300" dirty="0">
              <a:solidFill>
                <a:schemeClr val="accent2"/>
              </a:solidFill>
            </a:endParaRPr>
          </a:p>
        </p:txBody>
      </p:sp>
      <p:sp>
        <p:nvSpPr>
          <p:cNvPr id="3" name="Zástupný symbol pro obsah 2"/>
          <p:cNvSpPr>
            <a:spLocks noGrp="1"/>
          </p:cNvSpPr>
          <p:nvPr>
            <p:ph sz="half" idx="1"/>
          </p:nvPr>
        </p:nvSpPr>
        <p:spPr>
          <a:xfrm>
            <a:off x="1435608" y="1524000"/>
            <a:ext cx="3784464" cy="4663440"/>
          </a:xfrm>
          <a:solidFill>
            <a:schemeClr val="accent3">
              <a:lumMod val="20000"/>
              <a:lumOff val="80000"/>
            </a:schemeClr>
          </a:solidFill>
        </p:spPr>
        <p:txBody>
          <a:bodyPr>
            <a:normAutofit/>
          </a:bodyPr>
          <a:lstStyle/>
          <a:p>
            <a:r>
              <a:rPr lang="cs-CZ" sz="2000" dirty="0" err="1" smtClean="0"/>
              <a:t>Unique</a:t>
            </a:r>
            <a:r>
              <a:rPr lang="cs-CZ" sz="2000" dirty="0" smtClean="0"/>
              <a:t> </a:t>
            </a:r>
            <a:r>
              <a:rPr lang="cs-CZ" sz="2000" dirty="0" err="1" smtClean="0"/>
              <a:t>collection</a:t>
            </a:r>
            <a:r>
              <a:rPr lang="cs-CZ" sz="2000" dirty="0" smtClean="0"/>
              <a:t> of </a:t>
            </a:r>
            <a:r>
              <a:rPr lang="cs-CZ" sz="2000" dirty="0" smtClean="0"/>
              <a:t>animal </a:t>
            </a:r>
            <a:r>
              <a:rPr lang="cs-CZ" sz="2000" dirty="0" err="1"/>
              <a:t>viruses</a:t>
            </a:r>
            <a:r>
              <a:rPr lang="cs-CZ" sz="2000" dirty="0"/>
              <a:t> and </a:t>
            </a:r>
            <a:r>
              <a:rPr lang="cs-CZ" sz="2000" dirty="0" err="1"/>
              <a:t>zoopathogenic</a:t>
            </a:r>
            <a:r>
              <a:rPr lang="cs-CZ" sz="2000" dirty="0"/>
              <a:t> </a:t>
            </a:r>
            <a:r>
              <a:rPr lang="cs-CZ" sz="2000" dirty="0" err="1" smtClean="0"/>
              <a:t>bacteria</a:t>
            </a:r>
            <a:endParaRPr lang="cs-CZ" sz="2000" dirty="0" smtClean="0"/>
          </a:p>
          <a:p>
            <a:r>
              <a:rPr lang="cs-CZ" sz="2000" dirty="0" err="1" smtClean="0"/>
              <a:t>useful</a:t>
            </a:r>
            <a:r>
              <a:rPr lang="cs-CZ" sz="2000" dirty="0" smtClean="0"/>
              <a:t> </a:t>
            </a:r>
            <a:r>
              <a:rPr lang="cs-CZ" sz="2000" dirty="0" err="1"/>
              <a:t>for</a:t>
            </a:r>
            <a:r>
              <a:rPr lang="cs-CZ" sz="2000" dirty="0"/>
              <a:t> </a:t>
            </a:r>
            <a:r>
              <a:rPr lang="cs-CZ" sz="2000" dirty="0" err="1"/>
              <a:t>veterinary</a:t>
            </a:r>
            <a:r>
              <a:rPr lang="cs-CZ" sz="2000" dirty="0"/>
              <a:t> </a:t>
            </a:r>
            <a:r>
              <a:rPr lang="cs-CZ" sz="2000" dirty="0" err="1"/>
              <a:t>practice</a:t>
            </a:r>
            <a:r>
              <a:rPr lang="cs-CZ" sz="2000" dirty="0" smtClean="0"/>
              <a:t>,</a:t>
            </a:r>
          </a:p>
          <a:p>
            <a:r>
              <a:rPr lang="cs-CZ" sz="2000" dirty="0" smtClean="0"/>
              <a:t> - </a:t>
            </a:r>
            <a:r>
              <a:rPr lang="cs-CZ" sz="2000" dirty="0" err="1" smtClean="0"/>
              <a:t>applied</a:t>
            </a:r>
            <a:r>
              <a:rPr lang="cs-CZ" sz="2000" dirty="0" smtClean="0"/>
              <a:t> </a:t>
            </a:r>
            <a:r>
              <a:rPr lang="cs-CZ" sz="2000" dirty="0" err="1"/>
              <a:t>microbiology</a:t>
            </a:r>
            <a:r>
              <a:rPr lang="cs-CZ" sz="2000" dirty="0"/>
              <a:t> </a:t>
            </a:r>
            <a:endParaRPr lang="cs-CZ" sz="2000" dirty="0"/>
          </a:p>
          <a:p>
            <a:r>
              <a:rPr lang="cs-CZ" sz="2000" dirty="0" smtClean="0"/>
              <a:t> - </a:t>
            </a:r>
            <a:r>
              <a:rPr lang="cs-CZ" sz="2000" dirty="0" err="1" smtClean="0"/>
              <a:t>research</a:t>
            </a:r>
            <a:r>
              <a:rPr lang="cs-CZ" sz="2000" dirty="0"/>
              <a:t>. </a:t>
            </a:r>
            <a:endParaRPr lang="cs-CZ" sz="2000" dirty="0" smtClean="0"/>
          </a:p>
          <a:p>
            <a:r>
              <a:rPr lang="cs-CZ" sz="2000" dirty="0" smtClean="0"/>
              <a:t>578 </a:t>
            </a:r>
            <a:r>
              <a:rPr lang="cs-CZ" sz="2000" dirty="0" smtClean="0"/>
              <a:t>virus </a:t>
            </a:r>
            <a:r>
              <a:rPr lang="cs-CZ" sz="2000" dirty="0" err="1" smtClean="0"/>
              <a:t>strains</a:t>
            </a:r>
            <a:endParaRPr lang="cs-CZ" sz="2000" dirty="0" smtClean="0"/>
          </a:p>
          <a:p>
            <a:r>
              <a:rPr lang="cs-CZ" sz="2000" dirty="0" smtClean="0"/>
              <a:t>1374 </a:t>
            </a:r>
            <a:r>
              <a:rPr lang="cs-CZ" sz="2000" dirty="0" err="1" smtClean="0"/>
              <a:t>bacteria</a:t>
            </a:r>
            <a:r>
              <a:rPr lang="cs-CZ" sz="2000" dirty="0" smtClean="0"/>
              <a:t> </a:t>
            </a:r>
            <a:r>
              <a:rPr lang="cs-CZ" sz="2000" dirty="0" err="1" smtClean="0"/>
              <a:t>strains</a:t>
            </a:r>
            <a:endParaRPr lang="cs-CZ" sz="2000" dirty="0"/>
          </a:p>
        </p:txBody>
      </p:sp>
      <p:sp>
        <p:nvSpPr>
          <p:cNvPr id="4" name="Zástupný symbol pro obsah 3"/>
          <p:cNvSpPr>
            <a:spLocks noGrp="1"/>
          </p:cNvSpPr>
          <p:nvPr>
            <p:ph sz="half" idx="2"/>
          </p:nvPr>
        </p:nvSpPr>
        <p:spPr/>
        <p:txBody>
          <a:bodyPr>
            <a:normAutofit/>
          </a:bodyPr>
          <a:lstStyle/>
          <a:p>
            <a:endParaRPr lang="cs-CZ"/>
          </a:p>
        </p:txBody>
      </p:sp>
      <p:pic>
        <p:nvPicPr>
          <p:cNvPr id="18434" name="Picture 2" descr="C:\Users\bryxiova\Desktop\Nová složka (2)\Pracovní verze webu NP\CAPM\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483061"/>
            <a:ext cx="3543300" cy="472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7074577" y="5966161"/>
            <a:ext cx="1808162" cy="241300"/>
          </a:xfrm>
          <a:prstGeom prst="rect">
            <a:avLst/>
          </a:prstGeom>
          <a:solidFill>
            <a:srgbClr val="CCCCCC">
              <a:alpha val="60001"/>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smtClean="0">
                <a:ln>
                  <a:noFill/>
                </a:ln>
                <a:solidFill>
                  <a:srgbClr val="4D0000"/>
                </a:solidFill>
                <a:effectLst/>
                <a:latin typeface="Calibri" pitchFamily="34" charset="0"/>
                <a:cs typeface="Arial" pitchFamily="34" charset="0"/>
              </a:rPr>
              <a:t>storage of lyophilised cultures </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23373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100" dirty="0" err="1">
                <a:solidFill>
                  <a:schemeClr val="accent2"/>
                </a:solidFill>
              </a:rPr>
              <a:t>Collection</a:t>
            </a:r>
            <a:r>
              <a:rPr lang="cs-CZ" sz="3100" dirty="0">
                <a:solidFill>
                  <a:schemeClr val="accent2"/>
                </a:solidFill>
              </a:rPr>
              <a:t> </a:t>
            </a:r>
            <a:r>
              <a:rPr lang="cs-CZ" sz="3100" dirty="0" err="1">
                <a:solidFill>
                  <a:schemeClr val="accent2"/>
                </a:solidFill>
              </a:rPr>
              <a:t>of</a:t>
            </a:r>
            <a:r>
              <a:rPr lang="cs-CZ" sz="3100" dirty="0">
                <a:solidFill>
                  <a:schemeClr val="accent2"/>
                </a:solidFill>
              </a:rPr>
              <a:t> </a:t>
            </a:r>
            <a:r>
              <a:rPr lang="cs-CZ" sz="3100" dirty="0" err="1">
                <a:solidFill>
                  <a:schemeClr val="accent2"/>
                </a:solidFill>
              </a:rPr>
              <a:t>Phytopathogenic</a:t>
            </a:r>
            <a:r>
              <a:rPr lang="cs-CZ" sz="3100" dirty="0">
                <a:solidFill>
                  <a:schemeClr val="accent2"/>
                </a:solidFill>
              </a:rPr>
              <a:t> </a:t>
            </a:r>
            <a:r>
              <a:rPr lang="cs-CZ" sz="3100" dirty="0" err="1">
                <a:solidFill>
                  <a:schemeClr val="accent2"/>
                </a:solidFill>
              </a:rPr>
              <a:t>Bacteria</a:t>
            </a:r>
            <a:r>
              <a:rPr lang="cs-CZ" sz="3100" dirty="0">
                <a:solidFill>
                  <a:schemeClr val="accent2"/>
                </a:solidFill>
              </a:rPr>
              <a:t> </a:t>
            </a:r>
            <a:r>
              <a:rPr lang="cs-CZ" sz="3100" dirty="0" smtClean="0">
                <a:solidFill>
                  <a:schemeClr val="accent2"/>
                </a:solidFill>
              </a:rPr>
              <a:t/>
            </a:r>
            <a:br>
              <a:rPr lang="cs-CZ" sz="3100" dirty="0" smtClean="0">
                <a:solidFill>
                  <a:schemeClr val="accent2"/>
                </a:solidFill>
              </a:rPr>
            </a:br>
            <a:r>
              <a:rPr lang="cs-CZ" sz="1300" dirty="0" smtClean="0">
                <a:solidFill>
                  <a:schemeClr val="accent2"/>
                </a:solidFill>
              </a:rPr>
              <a:t>(</a:t>
            </a:r>
            <a:r>
              <a:rPr lang="cs-CZ" sz="1300" dirty="0">
                <a:solidFill>
                  <a:schemeClr val="accent2"/>
                </a:solidFill>
              </a:rPr>
              <a:t>CRI)</a:t>
            </a:r>
            <a:r>
              <a:rPr lang="cs-CZ" dirty="0"/>
              <a:t/>
            </a:r>
            <a:br>
              <a:rPr lang="cs-CZ" dirty="0"/>
            </a:br>
            <a:endParaRPr lang="cs-CZ" dirty="0"/>
          </a:p>
        </p:txBody>
      </p:sp>
      <p:sp>
        <p:nvSpPr>
          <p:cNvPr id="3" name="Zástupný symbol pro obsah 2"/>
          <p:cNvSpPr>
            <a:spLocks noGrp="1"/>
          </p:cNvSpPr>
          <p:nvPr>
            <p:ph sz="half" idx="1"/>
          </p:nvPr>
        </p:nvSpPr>
        <p:spPr>
          <a:solidFill>
            <a:schemeClr val="accent3">
              <a:lumMod val="20000"/>
              <a:lumOff val="80000"/>
            </a:schemeClr>
          </a:solidFill>
        </p:spPr>
        <p:txBody>
          <a:bodyPr>
            <a:normAutofit/>
          </a:bodyPr>
          <a:lstStyle/>
          <a:p>
            <a:r>
              <a:rPr lang="cs-CZ" sz="2000" dirty="0" smtClean="0"/>
              <a:t>682 </a:t>
            </a:r>
            <a:r>
              <a:rPr lang="cs-CZ" sz="2000" dirty="0" err="1" smtClean="0"/>
              <a:t>bacterial</a:t>
            </a:r>
            <a:r>
              <a:rPr lang="cs-CZ" sz="2000" dirty="0" smtClean="0"/>
              <a:t> </a:t>
            </a:r>
            <a:r>
              <a:rPr lang="cs-CZ" sz="2000" dirty="0" err="1" smtClean="0"/>
              <a:t>isolates</a:t>
            </a:r>
            <a:endParaRPr lang="cs-CZ" sz="2000" dirty="0" smtClean="0"/>
          </a:p>
          <a:p>
            <a:r>
              <a:rPr lang="cs-CZ" sz="2000" dirty="0" err="1" smtClean="0"/>
              <a:t>Erwinia</a:t>
            </a:r>
            <a:r>
              <a:rPr lang="cs-CZ" sz="2000" dirty="0" smtClean="0"/>
              <a:t> </a:t>
            </a:r>
            <a:r>
              <a:rPr lang="cs-CZ" sz="2000" dirty="0" err="1" smtClean="0"/>
              <a:t>amylovora</a:t>
            </a:r>
            <a:endParaRPr lang="cs-CZ" sz="2000" dirty="0" smtClean="0"/>
          </a:p>
          <a:p>
            <a:r>
              <a:rPr lang="cs-CZ" sz="2000" dirty="0" err="1" smtClean="0"/>
              <a:t>Clavibacter</a:t>
            </a:r>
            <a:r>
              <a:rPr lang="cs-CZ" sz="2000" dirty="0" smtClean="0"/>
              <a:t> </a:t>
            </a:r>
            <a:r>
              <a:rPr lang="cs-CZ" sz="2000" dirty="0" err="1" smtClean="0"/>
              <a:t>michiganensis</a:t>
            </a:r>
            <a:endParaRPr lang="cs-CZ" sz="2000" dirty="0" smtClean="0"/>
          </a:p>
          <a:p>
            <a:r>
              <a:rPr lang="cs-CZ" sz="2000" dirty="0" err="1" smtClean="0"/>
              <a:t>Xanthomonas</a:t>
            </a:r>
            <a:r>
              <a:rPr lang="cs-CZ" sz="2000" dirty="0" smtClean="0"/>
              <a:t> </a:t>
            </a:r>
            <a:r>
              <a:rPr lang="cs-CZ" sz="2000" dirty="0" err="1" smtClean="0"/>
              <a:t>ssp</a:t>
            </a:r>
            <a:r>
              <a:rPr lang="cs-CZ" sz="2000" dirty="0" smtClean="0"/>
              <a:t>.</a:t>
            </a:r>
          </a:p>
          <a:p>
            <a:r>
              <a:rPr lang="cs-CZ" sz="2000" dirty="0" err="1" smtClean="0"/>
              <a:t>Pseudomonas</a:t>
            </a:r>
            <a:r>
              <a:rPr lang="cs-CZ" sz="2000" dirty="0"/>
              <a:t> </a:t>
            </a:r>
            <a:r>
              <a:rPr lang="cs-CZ" sz="2000" dirty="0" err="1" smtClean="0"/>
              <a:t>ssp</a:t>
            </a:r>
            <a:r>
              <a:rPr lang="cs-CZ" sz="2000" dirty="0" smtClean="0"/>
              <a:t>.</a:t>
            </a:r>
            <a:endParaRPr lang="cs-CZ" sz="2000" dirty="0"/>
          </a:p>
        </p:txBody>
      </p:sp>
      <p:sp>
        <p:nvSpPr>
          <p:cNvPr id="4" name="Zástupný symbol pro obsah 3"/>
          <p:cNvSpPr>
            <a:spLocks noGrp="1"/>
          </p:cNvSpPr>
          <p:nvPr>
            <p:ph sz="half" idx="2"/>
          </p:nvPr>
        </p:nvSpPr>
        <p:spPr/>
        <p:txBody>
          <a:bodyPr>
            <a:normAutofit/>
          </a:bodyPr>
          <a:lstStyle/>
          <a:p>
            <a:endParaRPr lang="cs-CZ" dirty="0"/>
          </a:p>
        </p:txBody>
      </p:sp>
      <p:pic>
        <p:nvPicPr>
          <p:cNvPr id="6146" name="Picture 2" descr="C:\Users\bryxiova\Desktop\Nová složka (2)\Pracovní verze webu NP\fytopatogenni bakterie\Obrázek 4- hrušeň.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060848"/>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7221910" y="4675769"/>
            <a:ext cx="1808162" cy="241300"/>
          </a:xfrm>
          <a:prstGeom prst="rect">
            <a:avLst/>
          </a:prstGeom>
          <a:solidFill>
            <a:srgbClr val="CCCCCC">
              <a:alpha val="60001"/>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altLang="cs-CZ" sz="1000" b="0" i="1" u="none" strike="noStrike" cap="none" normalizeH="0" baseline="0" smtClean="0">
                <a:ln>
                  <a:noFill/>
                </a:ln>
                <a:solidFill>
                  <a:srgbClr val="4D0000"/>
                </a:solidFill>
                <a:effectLst/>
                <a:latin typeface="Calibri" pitchFamily="34" charset="0"/>
                <a:cs typeface="Arial" pitchFamily="34" charset="0"/>
              </a:rPr>
              <a:t>Erwinia amylovora on pears</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483032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err="1">
                <a:solidFill>
                  <a:schemeClr val="accent2"/>
                </a:solidFill>
              </a:rPr>
              <a:t>Collection</a:t>
            </a:r>
            <a:r>
              <a:rPr lang="cs-CZ" sz="2800" dirty="0">
                <a:solidFill>
                  <a:schemeClr val="accent2"/>
                </a:solidFill>
              </a:rPr>
              <a:t> </a:t>
            </a:r>
            <a:r>
              <a:rPr lang="cs-CZ" sz="2800" dirty="0" err="1">
                <a:solidFill>
                  <a:schemeClr val="accent2"/>
                </a:solidFill>
              </a:rPr>
              <a:t>of</a:t>
            </a:r>
            <a:r>
              <a:rPr lang="cs-CZ" sz="2800" dirty="0">
                <a:solidFill>
                  <a:schemeClr val="accent2"/>
                </a:solidFill>
              </a:rPr>
              <a:t> </a:t>
            </a:r>
            <a:r>
              <a:rPr lang="cs-CZ" sz="2800" dirty="0" err="1" smtClean="0">
                <a:solidFill>
                  <a:schemeClr val="accent2"/>
                </a:solidFill>
              </a:rPr>
              <a:t>Rhizobia</a:t>
            </a:r>
            <a:r>
              <a:rPr lang="cs-CZ" sz="4800" dirty="0">
                <a:solidFill>
                  <a:schemeClr val="accent2"/>
                </a:solidFill>
              </a:rPr>
              <a:t/>
            </a:r>
            <a:br>
              <a:rPr lang="cs-CZ" sz="4800" dirty="0">
                <a:solidFill>
                  <a:schemeClr val="accent2"/>
                </a:solidFill>
              </a:rPr>
            </a:br>
            <a:r>
              <a:rPr lang="cs-CZ" sz="1400" dirty="0" smtClean="0">
                <a:solidFill>
                  <a:schemeClr val="accent2"/>
                </a:solidFill>
              </a:rPr>
              <a:t>(</a:t>
            </a:r>
            <a:r>
              <a:rPr lang="cs-CZ" sz="1200" dirty="0" smtClean="0">
                <a:solidFill>
                  <a:schemeClr val="accent2"/>
                </a:solidFill>
              </a:rPr>
              <a:t>CRI</a:t>
            </a:r>
            <a:r>
              <a:rPr lang="cs-CZ" sz="1400" dirty="0" smtClean="0">
                <a:solidFill>
                  <a:schemeClr val="accent2"/>
                </a:solidFill>
              </a:rPr>
              <a:t>)</a:t>
            </a:r>
            <a:endParaRPr lang="cs-CZ" sz="3200" dirty="0"/>
          </a:p>
        </p:txBody>
      </p:sp>
      <p:sp>
        <p:nvSpPr>
          <p:cNvPr id="3" name="Zástupný symbol pro obsah 2"/>
          <p:cNvSpPr>
            <a:spLocks noGrp="1"/>
          </p:cNvSpPr>
          <p:nvPr>
            <p:ph sz="half" idx="1"/>
          </p:nvPr>
        </p:nvSpPr>
        <p:spPr>
          <a:solidFill>
            <a:schemeClr val="accent3">
              <a:lumMod val="20000"/>
              <a:lumOff val="80000"/>
            </a:schemeClr>
          </a:solidFill>
        </p:spPr>
        <p:txBody>
          <a:bodyPr>
            <a:normAutofit/>
          </a:bodyPr>
          <a:lstStyle/>
          <a:p>
            <a:r>
              <a:rPr lang="cs-CZ" sz="2000" dirty="0" err="1" smtClean="0"/>
              <a:t>bacteria</a:t>
            </a:r>
            <a:r>
              <a:rPr lang="cs-CZ" sz="2000" dirty="0" smtClean="0"/>
              <a:t> </a:t>
            </a:r>
            <a:r>
              <a:rPr lang="cs-CZ" sz="2000" dirty="0" err="1"/>
              <a:t>able</a:t>
            </a:r>
            <a:r>
              <a:rPr lang="cs-CZ" sz="2000" dirty="0"/>
              <a:t> to fix</a:t>
            </a:r>
            <a:r>
              <a:rPr lang="cs-CZ" sz="2000" i="1" dirty="0"/>
              <a:t> </a:t>
            </a:r>
            <a:r>
              <a:rPr lang="cs-CZ" sz="2000" dirty="0" err="1"/>
              <a:t>atmospheric</a:t>
            </a:r>
            <a:r>
              <a:rPr lang="cs-CZ" sz="2000" dirty="0"/>
              <a:t> </a:t>
            </a:r>
            <a:r>
              <a:rPr lang="cs-CZ" sz="2000" dirty="0" err="1"/>
              <a:t>nitrogen</a:t>
            </a:r>
            <a:r>
              <a:rPr lang="cs-CZ" sz="2000" dirty="0"/>
              <a:t> in </a:t>
            </a:r>
            <a:r>
              <a:rPr lang="cs-CZ" sz="2000" dirty="0" err="1"/>
              <a:t>symbiosis</a:t>
            </a:r>
            <a:r>
              <a:rPr lang="cs-CZ" sz="2000" dirty="0"/>
              <a:t> </a:t>
            </a:r>
            <a:r>
              <a:rPr lang="cs-CZ" sz="2000" dirty="0" err="1"/>
              <a:t>with</a:t>
            </a:r>
            <a:r>
              <a:rPr lang="cs-CZ" sz="2000" dirty="0"/>
              <a:t> </a:t>
            </a:r>
            <a:r>
              <a:rPr lang="cs-CZ" sz="2000" dirty="0" err="1" smtClean="0"/>
              <a:t>legumes</a:t>
            </a:r>
            <a:endParaRPr lang="cs-CZ" sz="2000" dirty="0" smtClean="0"/>
          </a:p>
          <a:p>
            <a:r>
              <a:rPr lang="cs-CZ" sz="2000" dirty="0" err="1" smtClean="0"/>
              <a:t>mainly</a:t>
            </a:r>
            <a:r>
              <a:rPr lang="cs-CZ" sz="2000" dirty="0" smtClean="0"/>
              <a:t> </a:t>
            </a:r>
            <a:r>
              <a:rPr lang="cs-CZ" sz="2000" dirty="0" err="1" smtClean="0"/>
              <a:t>Rhizobium</a:t>
            </a:r>
            <a:endParaRPr lang="cs-CZ" sz="2000" dirty="0" smtClean="0"/>
          </a:p>
          <a:p>
            <a:r>
              <a:rPr lang="cs-CZ" sz="2000" dirty="0" smtClean="0"/>
              <a:t>500 </a:t>
            </a:r>
            <a:r>
              <a:rPr lang="cs-CZ" sz="2000" dirty="0" err="1" smtClean="0"/>
              <a:t>isolates</a:t>
            </a:r>
            <a:endParaRPr lang="cs-CZ" sz="2000" dirty="0" smtClean="0"/>
          </a:p>
          <a:p>
            <a:endParaRPr lang="cs-CZ" sz="2000" dirty="0"/>
          </a:p>
        </p:txBody>
      </p:sp>
      <p:sp>
        <p:nvSpPr>
          <p:cNvPr id="4" name="Zástupný symbol pro obsah 3"/>
          <p:cNvSpPr>
            <a:spLocks noGrp="1"/>
          </p:cNvSpPr>
          <p:nvPr>
            <p:ph sz="half" idx="2"/>
          </p:nvPr>
        </p:nvSpPr>
        <p:spPr/>
        <p:txBody>
          <a:bodyPr/>
          <a:lstStyle/>
          <a:p>
            <a:endParaRPr lang="cs-CZ" dirty="0"/>
          </a:p>
        </p:txBody>
      </p:sp>
      <p:pic>
        <p:nvPicPr>
          <p:cNvPr id="12290" name="Picture 2" descr="C:\Users\bryxiova\Desktop\Nová složka (2)\Pracovní verze webu NP\rhizobia\sbirkaRhi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582321"/>
            <a:ext cx="3810000" cy="4076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7149902" y="5398687"/>
            <a:ext cx="1808162" cy="241300"/>
          </a:xfrm>
          <a:prstGeom prst="rect">
            <a:avLst/>
          </a:prstGeom>
          <a:solidFill>
            <a:srgbClr val="CCCCCC">
              <a:alpha val="60001"/>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altLang="cs-CZ" sz="1000" b="0" i="1" u="none" strike="noStrike" cap="none" normalizeH="0" baseline="0" smtClean="0">
                <a:ln>
                  <a:noFill/>
                </a:ln>
                <a:solidFill>
                  <a:srgbClr val="4D0000"/>
                </a:solidFill>
                <a:effectLst/>
                <a:latin typeface="Calibri" pitchFamily="34" charset="0"/>
                <a:cs typeface="Arial" pitchFamily="34" charset="0"/>
              </a:rPr>
              <a:t>stored culture of rhizobia</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40842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31640" y="274320"/>
            <a:ext cx="7602048" cy="1143000"/>
          </a:xfrm>
        </p:spPr>
        <p:txBody>
          <a:bodyPr>
            <a:normAutofit fontScale="90000"/>
          </a:bodyPr>
          <a:lstStyle/>
          <a:p>
            <a:r>
              <a:rPr lang="cs-CZ" sz="3100" dirty="0" err="1">
                <a:solidFill>
                  <a:schemeClr val="accent2"/>
                </a:solidFill>
              </a:rPr>
              <a:t>Collection</a:t>
            </a:r>
            <a:r>
              <a:rPr lang="cs-CZ" sz="3100" dirty="0">
                <a:solidFill>
                  <a:schemeClr val="accent2"/>
                </a:solidFill>
              </a:rPr>
              <a:t> </a:t>
            </a:r>
            <a:r>
              <a:rPr lang="cs-CZ" sz="3100" dirty="0" err="1">
                <a:solidFill>
                  <a:schemeClr val="accent2"/>
                </a:solidFill>
              </a:rPr>
              <a:t>of</a:t>
            </a:r>
            <a:r>
              <a:rPr lang="cs-CZ" sz="3100" dirty="0">
                <a:solidFill>
                  <a:schemeClr val="accent2"/>
                </a:solidFill>
              </a:rPr>
              <a:t> </a:t>
            </a:r>
            <a:r>
              <a:rPr lang="cs-CZ" sz="3100" dirty="0" err="1">
                <a:solidFill>
                  <a:schemeClr val="accent2"/>
                </a:solidFill>
              </a:rPr>
              <a:t>Industrially</a:t>
            </a:r>
            <a:r>
              <a:rPr lang="cs-CZ" sz="3100" dirty="0">
                <a:solidFill>
                  <a:schemeClr val="accent2"/>
                </a:solidFill>
              </a:rPr>
              <a:t> </a:t>
            </a:r>
            <a:r>
              <a:rPr lang="cs-CZ" sz="3100" dirty="0" err="1">
                <a:solidFill>
                  <a:schemeClr val="accent2"/>
                </a:solidFill>
              </a:rPr>
              <a:t>Utilizable</a:t>
            </a:r>
            <a:r>
              <a:rPr lang="cs-CZ" sz="3100" dirty="0">
                <a:solidFill>
                  <a:schemeClr val="accent2"/>
                </a:solidFill>
              </a:rPr>
              <a:t> </a:t>
            </a:r>
            <a:r>
              <a:rPr lang="cs-CZ" sz="3100" dirty="0" err="1" smtClean="0">
                <a:solidFill>
                  <a:schemeClr val="accent2"/>
                </a:solidFill>
              </a:rPr>
              <a:t>Microorganisms</a:t>
            </a:r>
            <a:r>
              <a:rPr lang="cs-CZ" sz="3100" dirty="0" smtClean="0">
                <a:solidFill>
                  <a:schemeClr val="accent2"/>
                </a:solidFill>
              </a:rPr>
              <a:t> </a:t>
            </a:r>
            <a:br>
              <a:rPr lang="cs-CZ" sz="3100" dirty="0" smtClean="0">
                <a:solidFill>
                  <a:schemeClr val="accent2"/>
                </a:solidFill>
              </a:rPr>
            </a:br>
            <a:r>
              <a:rPr lang="cs-CZ" sz="1300" dirty="0" smtClean="0">
                <a:solidFill>
                  <a:schemeClr val="accent2"/>
                </a:solidFill>
              </a:rPr>
              <a:t>(</a:t>
            </a:r>
            <a:r>
              <a:rPr lang="cs-CZ" sz="1300" dirty="0">
                <a:solidFill>
                  <a:schemeClr val="accent2"/>
                </a:solidFill>
              </a:rPr>
              <a:t>Food </a:t>
            </a:r>
            <a:r>
              <a:rPr lang="cs-CZ" sz="1300" dirty="0" err="1">
                <a:solidFill>
                  <a:schemeClr val="accent2"/>
                </a:solidFill>
              </a:rPr>
              <a:t>Research</a:t>
            </a:r>
            <a:r>
              <a:rPr lang="cs-CZ" sz="1300" dirty="0">
                <a:solidFill>
                  <a:schemeClr val="accent2"/>
                </a:solidFill>
              </a:rPr>
              <a:t> Institute Prague)</a:t>
            </a:r>
            <a:br>
              <a:rPr lang="cs-CZ" sz="1300" dirty="0">
                <a:solidFill>
                  <a:schemeClr val="accent2"/>
                </a:solidFill>
              </a:rPr>
            </a:br>
            <a:endParaRPr lang="cs-CZ" sz="1300" dirty="0">
              <a:solidFill>
                <a:schemeClr val="accent2"/>
              </a:solidFill>
            </a:endParaRPr>
          </a:p>
        </p:txBody>
      </p:sp>
      <p:sp>
        <p:nvSpPr>
          <p:cNvPr id="3" name="Zástupný symbol pro obsah 2"/>
          <p:cNvSpPr>
            <a:spLocks noGrp="1"/>
          </p:cNvSpPr>
          <p:nvPr>
            <p:ph sz="half" idx="1"/>
          </p:nvPr>
        </p:nvSpPr>
        <p:spPr>
          <a:solidFill>
            <a:schemeClr val="accent3">
              <a:lumMod val="20000"/>
              <a:lumOff val="80000"/>
            </a:schemeClr>
          </a:solidFill>
        </p:spPr>
        <p:txBody>
          <a:bodyPr>
            <a:normAutofit/>
          </a:bodyPr>
          <a:lstStyle/>
          <a:p>
            <a:pPr marL="82296" indent="0">
              <a:buClr>
                <a:schemeClr val="bg2"/>
              </a:buClr>
              <a:buNone/>
            </a:pPr>
            <a:r>
              <a:rPr lang="cs-CZ" sz="2000" dirty="0" err="1">
                <a:solidFill>
                  <a:schemeClr val="bg2"/>
                </a:solidFill>
              </a:rPr>
              <a:t>Industrially</a:t>
            </a:r>
            <a:r>
              <a:rPr lang="cs-CZ" sz="2000" dirty="0">
                <a:solidFill>
                  <a:schemeClr val="bg2"/>
                </a:solidFill>
              </a:rPr>
              <a:t> </a:t>
            </a:r>
            <a:r>
              <a:rPr lang="cs-CZ" sz="2000" dirty="0" err="1">
                <a:solidFill>
                  <a:schemeClr val="bg2"/>
                </a:solidFill>
              </a:rPr>
              <a:t>Utilizable</a:t>
            </a:r>
            <a:r>
              <a:rPr lang="cs-CZ" sz="2000" dirty="0">
                <a:solidFill>
                  <a:schemeClr val="bg2"/>
                </a:solidFill>
              </a:rPr>
              <a:t> </a:t>
            </a:r>
            <a:r>
              <a:rPr lang="cs-CZ" sz="2000" dirty="0" err="1">
                <a:solidFill>
                  <a:schemeClr val="bg2"/>
                </a:solidFill>
              </a:rPr>
              <a:t>Microorganisms</a:t>
            </a:r>
            <a:r>
              <a:rPr lang="cs-CZ" sz="2000" dirty="0">
                <a:solidFill>
                  <a:schemeClr val="bg2"/>
                </a:solidFill>
              </a:rPr>
              <a:t> </a:t>
            </a:r>
          </a:p>
          <a:p>
            <a:pPr>
              <a:buClr>
                <a:schemeClr val="bg2"/>
              </a:buClr>
            </a:pPr>
            <a:r>
              <a:rPr lang="en-US" sz="2000" dirty="0" smtClean="0"/>
              <a:t>bacteria</a:t>
            </a:r>
            <a:r>
              <a:rPr lang="en-US" sz="2000" dirty="0"/>
              <a:t>, yeasts and fungi of food industry and agriculture importance</a:t>
            </a:r>
          </a:p>
          <a:p>
            <a:pPr>
              <a:buClr>
                <a:schemeClr val="bg2"/>
              </a:buClr>
            </a:pPr>
            <a:r>
              <a:rPr lang="en-US" sz="2000" dirty="0"/>
              <a:t>production of baker’s and feed yeasts</a:t>
            </a:r>
          </a:p>
          <a:p>
            <a:pPr>
              <a:buClr>
                <a:schemeClr val="bg2"/>
              </a:buClr>
            </a:pPr>
            <a:r>
              <a:rPr lang="en-US" sz="2000" dirty="0"/>
              <a:t>production of food additives, enzymes </a:t>
            </a:r>
          </a:p>
          <a:p>
            <a:pPr>
              <a:buClr>
                <a:schemeClr val="bg2"/>
              </a:buClr>
            </a:pPr>
            <a:r>
              <a:rPr lang="en-US" sz="2000" dirty="0"/>
              <a:t>microbiological methods of analyses</a:t>
            </a:r>
          </a:p>
          <a:p>
            <a:r>
              <a:rPr lang="cs-CZ" sz="2000" dirty="0"/>
              <a:t>130 </a:t>
            </a:r>
            <a:r>
              <a:rPr lang="cs-CZ" sz="2000" dirty="0" err="1" smtClean="0"/>
              <a:t>fungi</a:t>
            </a:r>
            <a:r>
              <a:rPr lang="cs-CZ" sz="2000" dirty="0" smtClean="0"/>
              <a:t>, 17 </a:t>
            </a:r>
            <a:r>
              <a:rPr lang="cs-CZ" sz="2000" dirty="0" err="1"/>
              <a:t>bacteria</a:t>
            </a:r>
            <a:endParaRPr lang="cs-CZ" sz="2000" dirty="0"/>
          </a:p>
        </p:txBody>
      </p:sp>
      <p:sp>
        <p:nvSpPr>
          <p:cNvPr id="4" name="Zástupný symbol pro obsah 3"/>
          <p:cNvSpPr>
            <a:spLocks noGrp="1"/>
          </p:cNvSpPr>
          <p:nvPr>
            <p:ph sz="half" idx="2"/>
          </p:nvPr>
        </p:nvSpPr>
        <p:spPr/>
        <p:txBody>
          <a:bodyPr>
            <a:normAutofit/>
          </a:bodyPr>
          <a:lstStyle/>
          <a:p>
            <a:endParaRPr lang="cs-CZ"/>
          </a:p>
        </p:txBody>
      </p:sp>
      <p:pic>
        <p:nvPicPr>
          <p:cNvPr id="1026" name="Picture 2" descr="C:\Users\bryxiova\Desktop\Nová složka (2)\Pracovní verze webu NP\prumyslove\P7224158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84784"/>
            <a:ext cx="3810000" cy="472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6963147" y="5967884"/>
            <a:ext cx="2066925" cy="241300"/>
          </a:xfrm>
          <a:prstGeom prst="rect">
            <a:avLst/>
          </a:prstGeom>
          <a:solidFill>
            <a:srgbClr val="CCCCCC">
              <a:alpha val="60001"/>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altLang="cs-CZ" sz="1000" b="0" i="1" u="none" strike="noStrike" cap="none" normalizeH="0" baseline="0" smtClean="0">
                <a:ln>
                  <a:noFill/>
                </a:ln>
                <a:solidFill>
                  <a:srgbClr val="4D0000"/>
                </a:solidFill>
                <a:effectLst/>
                <a:latin typeface="Calibri" pitchFamily="34" charset="0"/>
                <a:cs typeface="Arial" pitchFamily="34" charset="0"/>
              </a:rPr>
              <a:t>bacterial culture isolated from foods</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59954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err="1">
                <a:solidFill>
                  <a:schemeClr val="accent2"/>
                </a:solidFill>
              </a:rPr>
              <a:t>Collection</a:t>
            </a:r>
            <a:r>
              <a:rPr lang="cs-CZ" sz="2800" dirty="0">
                <a:solidFill>
                  <a:schemeClr val="accent2"/>
                </a:solidFill>
              </a:rPr>
              <a:t> </a:t>
            </a:r>
            <a:r>
              <a:rPr lang="cs-CZ" sz="2800" dirty="0" err="1">
                <a:solidFill>
                  <a:schemeClr val="accent2"/>
                </a:solidFill>
              </a:rPr>
              <a:t>of</a:t>
            </a:r>
            <a:r>
              <a:rPr lang="cs-CZ" sz="2800" dirty="0">
                <a:solidFill>
                  <a:schemeClr val="accent2"/>
                </a:solidFill>
              </a:rPr>
              <a:t> </a:t>
            </a:r>
            <a:r>
              <a:rPr lang="cs-CZ" sz="2800" dirty="0" err="1">
                <a:solidFill>
                  <a:schemeClr val="accent2"/>
                </a:solidFill>
              </a:rPr>
              <a:t>Brewery</a:t>
            </a:r>
            <a:r>
              <a:rPr lang="cs-CZ" sz="2800" dirty="0">
                <a:solidFill>
                  <a:schemeClr val="accent2"/>
                </a:solidFill>
              </a:rPr>
              <a:t> </a:t>
            </a:r>
            <a:r>
              <a:rPr lang="cs-CZ" sz="2800" dirty="0" err="1">
                <a:solidFill>
                  <a:schemeClr val="accent2"/>
                </a:solidFill>
              </a:rPr>
              <a:t>Microorganisms</a:t>
            </a:r>
            <a:r>
              <a:rPr lang="cs-CZ" sz="2800" dirty="0">
                <a:solidFill>
                  <a:schemeClr val="accent2"/>
                </a:solidFill>
              </a:rPr>
              <a:t> </a:t>
            </a:r>
            <a:r>
              <a:rPr lang="cs-CZ" sz="3100" dirty="0" smtClean="0">
                <a:solidFill>
                  <a:schemeClr val="accent2"/>
                </a:solidFill>
              </a:rPr>
              <a:t/>
            </a:r>
            <a:br>
              <a:rPr lang="cs-CZ" sz="3100" dirty="0" smtClean="0">
                <a:solidFill>
                  <a:schemeClr val="accent2"/>
                </a:solidFill>
              </a:rPr>
            </a:br>
            <a:r>
              <a:rPr lang="cs-CZ" sz="1200" dirty="0" smtClean="0">
                <a:solidFill>
                  <a:schemeClr val="accent2"/>
                </a:solidFill>
              </a:rPr>
              <a:t>(</a:t>
            </a:r>
            <a:r>
              <a:rPr lang="cs-CZ" sz="1200" dirty="0" err="1">
                <a:solidFill>
                  <a:schemeClr val="accent2"/>
                </a:solidFill>
              </a:rPr>
              <a:t>Research</a:t>
            </a:r>
            <a:r>
              <a:rPr lang="cs-CZ" sz="1200" dirty="0">
                <a:solidFill>
                  <a:schemeClr val="accent2"/>
                </a:solidFill>
              </a:rPr>
              <a:t> Institute </a:t>
            </a:r>
            <a:r>
              <a:rPr lang="cs-CZ" sz="1200" dirty="0" err="1">
                <a:solidFill>
                  <a:schemeClr val="accent2"/>
                </a:solidFill>
              </a:rPr>
              <a:t>of</a:t>
            </a:r>
            <a:r>
              <a:rPr lang="cs-CZ" sz="1200" dirty="0">
                <a:solidFill>
                  <a:schemeClr val="accent2"/>
                </a:solidFill>
              </a:rPr>
              <a:t> </a:t>
            </a:r>
            <a:r>
              <a:rPr lang="cs-CZ" sz="1200" dirty="0" err="1">
                <a:solidFill>
                  <a:schemeClr val="accent2"/>
                </a:solidFill>
              </a:rPr>
              <a:t>Brewing</a:t>
            </a:r>
            <a:r>
              <a:rPr lang="cs-CZ" sz="1200" dirty="0">
                <a:solidFill>
                  <a:schemeClr val="accent2"/>
                </a:solidFill>
              </a:rPr>
              <a:t> and </a:t>
            </a:r>
            <a:r>
              <a:rPr lang="cs-CZ" sz="1200" dirty="0" err="1">
                <a:solidFill>
                  <a:schemeClr val="accent2"/>
                </a:solidFill>
              </a:rPr>
              <a:t>Malting</a:t>
            </a:r>
            <a:r>
              <a:rPr lang="cs-CZ" sz="1200" dirty="0">
                <a:solidFill>
                  <a:schemeClr val="accent2"/>
                </a:solidFill>
              </a:rPr>
              <a:t> Prague</a:t>
            </a:r>
            <a:r>
              <a:rPr lang="cs-CZ" sz="1200" dirty="0" smtClean="0">
                <a:solidFill>
                  <a:schemeClr val="accent2"/>
                </a:solidFill>
              </a:rPr>
              <a:t>)</a:t>
            </a:r>
            <a:endParaRPr lang="cs-CZ" sz="1300" dirty="0">
              <a:solidFill>
                <a:schemeClr val="accent2"/>
              </a:solidFill>
            </a:endParaRPr>
          </a:p>
        </p:txBody>
      </p:sp>
      <p:sp>
        <p:nvSpPr>
          <p:cNvPr id="3" name="Zástupný symbol pro obsah 2"/>
          <p:cNvSpPr>
            <a:spLocks noGrp="1"/>
          </p:cNvSpPr>
          <p:nvPr>
            <p:ph sz="half" idx="1"/>
          </p:nvPr>
        </p:nvSpPr>
        <p:spPr>
          <a:solidFill>
            <a:schemeClr val="accent3">
              <a:lumMod val="20000"/>
              <a:lumOff val="80000"/>
            </a:schemeClr>
          </a:solidFill>
        </p:spPr>
        <p:txBody>
          <a:bodyPr>
            <a:normAutofit/>
          </a:bodyPr>
          <a:lstStyle/>
          <a:p>
            <a:pPr marL="82296" indent="0">
              <a:buNone/>
            </a:pPr>
            <a:endParaRPr lang="cs-CZ" sz="2000" dirty="0" smtClean="0">
              <a:solidFill>
                <a:schemeClr val="bg2"/>
              </a:solidFill>
            </a:endParaRPr>
          </a:p>
          <a:p>
            <a:pPr marL="82296" indent="0">
              <a:buNone/>
            </a:pPr>
            <a:endParaRPr lang="cs-CZ" sz="2000" dirty="0">
              <a:solidFill>
                <a:schemeClr val="bg2"/>
              </a:solidFill>
            </a:endParaRPr>
          </a:p>
          <a:p>
            <a:pPr marL="82296" indent="0">
              <a:buNone/>
            </a:pPr>
            <a:r>
              <a:rPr lang="cs-CZ" sz="2000" dirty="0" err="1" smtClean="0">
                <a:solidFill>
                  <a:schemeClr val="bg2"/>
                </a:solidFill>
              </a:rPr>
              <a:t>Brewery</a:t>
            </a:r>
            <a:r>
              <a:rPr lang="cs-CZ" sz="2000" dirty="0" smtClean="0">
                <a:solidFill>
                  <a:schemeClr val="bg2"/>
                </a:solidFill>
              </a:rPr>
              <a:t> </a:t>
            </a:r>
            <a:r>
              <a:rPr lang="cs-CZ" sz="2000" dirty="0" err="1">
                <a:solidFill>
                  <a:schemeClr val="bg2"/>
                </a:solidFill>
              </a:rPr>
              <a:t>microorganisms</a:t>
            </a:r>
            <a:endParaRPr lang="cs-CZ" sz="2000" dirty="0">
              <a:solidFill>
                <a:schemeClr val="bg2"/>
              </a:solidFill>
            </a:endParaRPr>
          </a:p>
          <a:p>
            <a:pPr>
              <a:buClr>
                <a:schemeClr val="bg2"/>
              </a:buClr>
            </a:pPr>
            <a:r>
              <a:rPr lang="en-US" sz="2000" dirty="0"/>
              <a:t>brewing </a:t>
            </a:r>
            <a:r>
              <a:rPr lang="en-US" sz="2000" dirty="0" smtClean="0"/>
              <a:t>yeasts</a:t>
            </a:r>
            <a:endParaRPr lang="en-US" sz="2000" dirty="0"/>
          </a:p>
          <a:p>
            <a:pPr>
              <a:buClr>
                <a:schemeClr val="bg2"/>
              </a:buClr>
            </a:pPr>
            <a:r>
              <a:rPr lang="en-US" sz="2000" dirty="0" smtClean="0"/>
              <a:t>winery </a:t>
            </a:r>
            <a:r>
              <a:rPr lang="en-US" sz="2000" dirty="0"/>
              <a:t>and wild yeasts</a:t>
            </a:r>
          </a:p>
          <a:p>
            <a:pPr>
              <a:buClr>
                <a:schemeClr val="bg2"/>
              </a:buClr>
            </a:pPr>
            <a:r>
              <a:rPr lang="en-US" sz="2000" dirty="0" smtClean="0"/>
              <a:t>bacteria </a:t>
            </a:r>
            <a:endParaRPr lang="en-US" sz="2000" dirty="0"/>
          </a:p>
          <a:p>
            <a:pPr>
              <a:buClr>
                <a:schemeClr val="bg2"/>
              </a:buClr>
            </a:pPr>
            <a:r>
              <a:rPr lang="en-US" sz="2000" dirty="0" smtClean="0"/>
              <a:t>unique </a:t>
            </a:r>
            <a:r>
              <a:rPr lang="en-US" sz="2000" dirty="0"/>
              <a:t>collection in Central and East </a:t>
            </a:r>
            <a:r>
              <a:rPr lang="en-US" sz="2000" dirty="0" smtClean="0"/>
              <a:t>Europe</a:t>
            </a:r>
            <a:endParaRPr lang="cs-CZ" sz="2000" dirty="0" smtClean="0"/>
          </a:p>
          <a:p>
            <a:pPr>
              <a:buClr>
                <a:schemeClr val="bg2"/>
              </a:buClr>
            </a:pPr>
            <a:r>
              <a:rPr lang="cs-CZ" sz="2000" dirty="0" smtClean="0"/>
              <a:t>173 </a:t>
            </a:r>
            <a:r>
              <a:rPr lang="cs-CZ" sz="2000" dirty="0" err="1" smtClean="0"/>
              <a:t>isolates</a:t>
            </a:r>
            <a:endParaRPr lang="en-US" sz="2000" dirty="0"/>
          </a:p>
          <a:p>
            <a:pPr marL="82296" indent="0">
              <a:buNone/>
            </a:pPr>
            <a:endParaRPr lang="en-US" dirty="0"/>
          </a:p>
          <a:p>
            <a:pPr marL="82296" indent="0">
              <a:buNone/>
            </a:pPr>
            <a:endParaRPr lang="cs-CZ" dirty="0"/>
          </a:p>
        </p:txBody>
      </p:sp>
      <p:sp>
        <p:nvSpPr>
          <p:cNvPr id="4" name="Zástupný symbol pro obsah 3"/>
          <p:cNvSpPr>
            <a:spLocks noGrp="1"/>
          </p:cNvSpPr>
          <p:nvPr>
            <p:ph sz="half" idx="2"/>
          </p:nvPr>
        </p:nvSpPr>
        <p:spPr/>
        <p:txBody>
          <a:bodyPr>
            <a:normAutofit/>
          </a:bodyPr>
          <a:lstStyle/>
          <a:p>
            <a:endParaRPr lang="cs-CZ"/>
          </a:p>
        </p:txBody>
      </p:sp>
      <p:pic>
        <p:nvPicPr>
          <p:cNvPr id="19459" name="Picture 3" descr="C:\Users\bryxiova\Desktop\leták NP\Saccharomyces pastorian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4858683" y="2134205"/>
            <a:ext cx="4619305" cy="346447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7092413" y="5956425"/>
            <a:ext cx="1808162" cy="239713"/>
          </a:xfrm>
          <a:prstGeom prst="rect">
            <a:avLst/>
          </a:prstGeom>
          <a:solidFill>
            <a:srgbClr val="CCCCCC">
              <a:alpha val="60001"/>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altLang="cs-CZ" sz="1000" b="0" i="1" u="none" strike="noStrike" cap="none" normalizeH="0" baseline="0" dirty="0" err="1" smtClean="0">
                <a:ln>
                  <a:noFill/>
                </a:ln>
                <a:solidFill>
                  <a:srgbClr val="4D0000"/>
                </a:solidFill>
                <a:effectLst/>
                <a:latin typeface="Calibri" pitchFamily="34" charset="0"/>
                <a:cs typeface="Arial" pitchFamily="34" charset="0"/>
              </a:rPr>
              <a:t>Saccharomyces</a:t>
            </a:r>
            <a:r>
              <a:rPr kumimoji="0" lang="cs-CZ" altLang="cs-CZ" sz="1000" b="0" i="1" u="none" strike="noStrike" cap="none" normalizeH="0" baseline="0" dirty="0" smtClean="0">
                <a:ln>
                  <a:noFill/>
                </a:ln>
                <a:solidFill>
                  <a:srgbClr val="4D0000"/>
                </a:solidFill>
                <a:effectLst/>
                <a:latin typeface="Calibri" pitchFamily="34" charset="0"/>
                <a:cs typeface="Arial" pitchFamily="34" charset="0"/>
              </a:rPr>
              <a:t> </a:t>
            </a:r>
            <a:r>
              <a:rPr kumimoji="0" lang="cs-CZ" altLang="cs-CZ" sz="1000" b="0" i="1" u="none" strike="noStrike" cap="none" normalizeH="0" baseline="0" dirty="0" err="1" smtClean="0">
                <a:ln>
                  <a:noFill/>
                </a:ln>
                <a:solidFill>
                  <a:srgbClr val="4D0000"/>
                </a:solidFill>
                <a:effectLst/>
                <a:latin typeface="Calibri" pitchFamily="34" charset="0"/>
                <a:cs typeface="Arial" pitchFamily="34" charset="0"/>
              </a:rPr>
              <a:t>pastorianus</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29682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err="1">
                <a:solidFill>
                  <a:schemeClr val="accent2"/>
                </a:solidFill>
              </a:rPr>
              <a:t>Culture</a:t>
            </a:r>
            <a:r>
              <a:rPr lang="cs-CZ" sz="2800" dirty="0">
                <a:solidFill>
                  <a:schemeClr val="accent2"/>
                </a:solidFill>
              </a:rPr>
              <a:t> </a:t>
            </a:r>
            <a:r>
              <a:rPr lang="cs-CZ" sz="2800" dirty="0" err="1">
                <a:solidFill>
                  <a:schemeClr val="accent2"/>
                </a:solidFill>
              </a:rPr>
              <a:t>Collection</a:t>
            </a:r>
            <a:r>
              <a:rPr lang="cs-CZ" sz="2800" dirty="0">
                <a:solidFill>
                  <a:schemeClr val="accent2"/>
                </a:solidFill>
              </a:rPr>
              <a:t> </a:t>
            </a:r>
            <a:r>
              <a:rPr lang="cs-CZ" sz="2800" dirty="0" err="1">
                <a:solidFill>
                  <a:schemeClr val="accent2"/>
                </a:solidFill>
              </a:rPr>
              <a:t>of</a:t>
            </a:r>
            <a:r>
              <a:rPr lang="cs-CZ" sz="2800" dirty="0">
                <a:solidFill>
                  <a:schemeClr val="accent2"/>
                </a:solidFill>
              </a:rPr>
              <a:t> </a:t>
            </a:r>
            <a:r>
              <a:rPr lang="cs-CZ" sz="2800" dirty="0" err="1">
                <a:solidFill>
                  <a:schemeClr val="accent2"/>
                </a:solidFill>
              </a:rPr>
              <a:t>Dairy</a:t>
            </a:r>
            <a:r>
              <a:rPr lang="cs-CZ" sz="2800" dirty="0">
                <a:solidFill>
                  <a:schemeClr val="accent2"/>
                </a:solidFill>
              </a:rPr>
              <a:t> </a:t>
            </a:r>
            <a:r>
              <a:rPr lang="cs-CZ" sz="2800" dirty="0" err="1">
                <a:solidFill>
                  <a:schemeClr val="accent2"/>
                </a:solidFill>
              </a:rPr>
              <a:t>Microorganisms</a:t>
            </a:r>
            <a:r>
              <a:rPr lang="cs-CZ" sz="2800" dirty="0">
                <a:solidFill>
                  <a:schemeClr val="accent2"/>
                </a:solidFill>
              </a:rPr>
              <a:t> </a:t>
            </a:r>
            <a:r>
              <a:rPr lang="cs-CZ" sz="3100" dirty="0" smtClean="0">
                <a:solidFill>
                  <a:schemeClr val="accent2"/>
                </a:solidFill>
              </a:rPr>
              <a:t/>
            </a:r>
            <a:br>
              <a:rPr lang="cs-CZ" sz="3100" dirty="0" smtClean="0">
                <a:solidFill>
                  <a:schemeClr val="accent2"/>
                </a:solidFill>
              </a:rPr>
            </a:br>
            <a:r>
              <a:rPr lang="cs-CZ" sz="1200" dirty="0" smtClean="0">
                <a:solidFill>
                  <a:schemeClr val="accent2"/>
                </a:solidFill>
              </a:rPr>
              <a:t>(</a:t>
            </a:r>
            <a:r>
              <a:rPr lang="cs-CZ" sz="1200" dirty="0">
                <a:solidFill>
                  <a:schemeClr val="accent2"/>
                </a:solidFill>
              </a:rPr>
              <a:t>MILCOM a.s. </a:t>
            </a:r>
            <a:r>
              <a:rPr lang="cs-CZ" sz="1200" dirty="0" err="1">
                <a:solidFill>
                  <a:schemeClr val="accent2"/>
                </a:solidFill>
              </a:rPr>
              <a:t>Tabor</a:t>
            </a:r>
            <a:r>
              <a:rPr lang="cs-CZ" sz="1200" dirty="0" smtClean="0">
                <a:solidFill>
                  <a:schemeClr val="accent2"/>
                </a:solidFill>
              </a:rPr>
              <a:t>)</a:t>
            </a:r>
            <a:endParaRPr lang="cs-CZ" sz="4000" dirty="0"/>
          </a:p>
        </p:txBody>
      </p:sp>
      <p:sp>
        <p:nvSpPr>
          <p:cNvPr id="3" name="Zástupný symbol pro obsah 2"/>
          <p:cNvSpPr>
            <a:spLocks noGrp="1"/>
          </p:cNvSpPr>
          <p:nvPr>
            <p:ph sz="half" idx="1"/>
          </p:nvPr>
        </p:nvSpPr>
        <p:spPr>
          <a:solidFill>
            <a:schemeClr val="accent3">
              <a:lumMod val="20000"/>
              <a:lumOff val="80000"/>
            </a:schemeClr>
          </a:solidFill>
        </p:spPr>
        <p:txBody>
          <a:bodyPr>
            <a:normAutofit/>
          </a:bodyPr>
          <a:lstStyle/>
          <a:p>
            <a:r>
              <a:rPr lang="en-US" sz="2000" dirty="0"/>
              <a:t>cultures for fermented diary products</a:t>
            </a:r>
          </a:p>
          <a:p>
            <a:r>
              <a:rPr lang="cs-CZ" sz="2000" dirty="0" err="1" smtClean="0"/>
              <a:t>mainly</a:t>
            </a:r>
            <a:r>
              <a:rPr lang="cs-CZ" sz="2000" dirty="0" smtClean="0"/>
              <a:t> </a:t>
            </a:r>
            <a:r>
              <a:rPr lang="cs-CZ" sz="2000" dirty="0" err="1" smtClean="0"/>
              <a:t>Lactobacillus</a:t>
            </a:r>
            <a:r>
              <a:rPr lang="cs-CZ" sz="2000" dirty="0" smtClean="0"/>
              <a:t>, </a:t>
            </a:r>
            <a:r>
              <a:rPr lang="cs-CZ" sz="2000" dirty="0" err="1" smtClean="0"/>
              <a:t>Bifidobacterium</a:t>
            </a:r>
            <a:endParaRPr lang="cs-CZ" sz="2000" dirty="0" smtClean="0"/>
          </a:p>
          <a:p>
            <a:r>
              <a:rPr lang="en-US" sz="2000" dirty="0" smtClean="0"/>
              <a:t>almost </a:t>
            </a:r>
            <a:r>
              <a:rPr lang="en-US" sz="2000" dirty="0"/>
              <a:t>900 strains</a:t>
            </a:r>
          </a:p>
          <a:p>
            <a:r>
              <a:rPr lang="en-US" sz="2000" dirty="0" smtClean="0"/>
              <a:t>supply </a:t>
            </a:r>
            <a:r>
              <a:rPr lang="en-US" sz="2000" dirty="0"/>
              <a:t>cultures for educational institutions and research</a:t>
            </a:r>
          </a:p>
          <a:p>
            <a:endParaRPr lang="cs-CZ" sz="2000" dirty="0"/>
          </a:p>
        </p:txBody>
      </p:sp>
      <p:sp>
        <p:nvSpPr>
          <p:cNvPr id="4" name="Zástupný symbol pro obsah 3"/>
          <p:cNvSpPr>
            <a:spLocks noGrp="1"/>
          </p:cNvSpPr>
          <p:nvPr>
            <p:ph sz="half" idx="2"/>
          </p:nvPr>
        </p:nvSpPr>
        <p:spPr/>
        <p:txBody>
          <a:bodyPr>
            <a:normAutofit/>
          </a:bodyPr>
          <a:lstStyle/>
          <a:p>
            <a:endParaRPr lang="cs-CZ" dirty="0"/>
          </a:p>
        </p:txBody>
      </p:sp>
      <p:pic>
        <p:nvPicPr>
          <p:cNvPr id="3074" name="Picture 2" descr="C:\Users\bryxiova\Desktop\Nová složka (2)\Pracovní verze webu NP\milcom\CCDM-P10103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323" y="2204864"/>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7187663" y="4802030"/>
            <a:ext cx="1808162" cy="241300"/>
          </a:xfrm>
          <a:prstGeom prst="rect">
            <a:avLst/>
          </a:prstGeom>
          <a:solidFill>
            <a:srgbClr val="CCCCCC">
              <a:alpha val="60001"/>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altLang="cs-CZ" sz="1000" b="0" i="0" u="none" strike="noStrike" cap="none" normalizeH="0" baseline="0" smtClean="0">
                <a:ln>
                  <a:noFill/>
                </a:ln>
                <a:solidFill>
                  <a:srgbClr val="4D0000"/>
                </a:solidFill>
                <a:effectLst/>
                <a:latin typeface="Calibri" pitchFamily="34" charset="0"/>
                <a:cs typeface="Arial" pitchFamily="34" charset="0"/>
              </a:rPr>
              <a:t>lyofilized bacterial cultures</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90465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100" dirty="0" err="1">
                <a:solidFill>
                  <a:schemeClr val="accent2"/>
                </a:solidFill>
              </a:rPr>
              <a:t>Collection</a:t>
            </a:r>
            <a:r>
              <a:rPr lang="cs-CZ" sz="3100" dirty="0">
                <a:solidFill>
                  <a:schemeClr val="accent2"/>
                </a:solidFill>
              </a:rPr>
              <a:t> </a:t>
            </a:r>
            <a:r>
              <a:rPr lang="cs-CZ" sz="3100" dirty="0" err="1">
                <a:solidFill>
                  <a:schemeClr val="accent2"/>
                </a:solidFill>
              </a:rPr>
              <a:t>of</a:t>
            </a:r>
            <a:r>
              <a:rPr lang="cs-CZ" sz="3100" dirty="0">
                <a:solidFill>
                  <a:schemeClr val="accent2"/>
                </a:solidFill>
              </a:rPr>
              <a:t> </a:t>
            </a:r>
            <a:r>
              <a:rPr lang="cs-CZ" sz="3100" dirty="0" err="1">
                <a:solidFill>
                  <a:schemeClr val="accent2"/>
                </a:solidFill>
              </a:rPr>
              <a:t>Phytopathogenic</a:t>
            </a:r>
            <a:r>
              <a:rPr lang="cs-CZ" sz="3100" dirty="0">
                <a:solidFill>
                  <a:schemeClr val="accent2"/>
                </a:solidFill>
              </a:rPr>
              <a:t> </a:t>
            </a:r>
            <a:r>
              <a:rPr lang="cs-CZ" sz="3100" dirty="0" err="1">
                <a:solidFill>
                  <a:schemeClr val="accent2"/>
                </a:solidFill>
              </a:rPr>
              <a:t>Microorganisms</a:t>
            </a:r>
            <a:r>
              <a:rPr lang="cs-CZ" sz="3100" dirty="0">
                <a:solidFill>
                  <a:schemeClr val="accent2"/>
                </a:solidFill>
              </a:rPr>
              <a:t> </a:t>
            </a:r>
            <a:r>
              <a:rPr lang="cs-CZ" sz="3100" dirty="0" smtClean="0">
                <a:solidFill>
                  <a:schemeClr val="accent2"/>
                </a:solidFill>
              </a:rPr>
              <a:t/>
            </a:r>
            <a:br>
              <a:rPr lang="cs-CZ" sz="3100" dirty="0" smtClean="0">
                <a:solidFill>
                  <a:schemeClr val="accent2"/>
                </a:solidFill>
              </a:rPr>
            </a:br>
            <a:r>
              <a:rPr lang="cs-CZ" sz="1300" dirty="0" smtClean="0">
                <a:solidFill>
                  <a:schemeClr val="accent2"/>
                </a:solidFill>
              </a:rPr>
              <a:t>(</a:t>
            </a:r>
            <a:r>
              <a:rPr lang="cs-CZ" sz="1300" dirty="0" err="1">
                <a:solidFill>
                  <a:schemeClr val="accent2"/>
                </a:solidFill>
              </a:rPr>
              <a:t>Palacky</a:t>
            </a:r>
            <a:r>
              <a:rPr lang="cs-CZ" sz="1300" dirty="0">
                <a:solidFill>
                  <a:schemeClr val="accent2"/>
                </a:solidFill>
              </a:rPr>
              <a:t> University Olomouc</a:t>
            </a:r>
            <a:r>
              <a:rPr lang="cs-CZ" sz="1300" dirty="0" smtClean="0">
                <a:solidFill>
                  <a:schemeClr val="accent2"/>
                </a:solidFill>
              </a:rPr>
              <a:t>)</a:t>
            </a:r>
            <a:endParaRPr lang="cs-CZ" dirty="0"/>
          </a:p>
        </p:txBody>
      </p:sp>
      <p:sp>
        <p:nvSpPr>
          <p:cNvPr id="3" name="Zástupný symbol pro obsah 2"/>
          <p:cNvSpPr>
            <a:spLocks noGrp="1"/>
          </p:cNvSpPr>
          <p:nvPr>
            <p:ph sz="half" idx="1"/>
          </p:nvPr>
        </p:nvSpPr>
        <p:spPr>
          <a:xfrm>
            <a:off x="1403648" y="1484784"/>
            <a:ext cx="3657600" cy="4663440"/>
          </a:xfrm>
          <a:solidFill>
            <a:schemeClr val="accent3">
              <a:lumMod val="20000"/>
              <a:lumOff val="80000"/>
            </a:schemeClr>
          </a:solidFill>
        </p:spPr>
        <p:txBody>
          <a:bodyPr>
            <a:normAutofit/>
          </a:bodyPr>
          <a:lstStyle/>
          <a:p>
            <a:r>
              <a:rPr lang="cs-CZ" sz="2000" dirty="0" smtClean="0"/>
              <a:t>179 </a:t>
            </a:r>
            <a:r>
              <a:rPr lang="cs-CZ" sz="2000" dirty="0" err="1" smtClean="0"/>
              <a:t>fungi</a:t>
            </a:r>
            <a:endParaRPr lang="cs-CZ" sz="2000" dirty="0" smtClean="0"/>
          </a:p>
          <a:p>
            <a:r>
              <a:rPr lang="cs-CZ" sz="2000" dirty="0" smtClean="0"/>
              <a:t>  31 </a:t>
            </a:r>
            <a:r>
              <a:rPr lang="cs-CZ" sz="2000" dirty="0" err="1" smtClean="0"/>
              <a:t>algae</a:t>
            </a:r>
            <a:endParaRPr lang="cs-CZ" sz="2000" dirty="0" smtClean="0"/>
          </a:p>
          <a:p>
            <a:r>
              <a:rPr lang="cs-CZ" sz="2000" dirty="0" smtClean="0"/>
              <a:t>  16 </a:t>
            </a:r>
            <a:r>
              <a:rPr lang="cs-CZ" sz="2000" dirty="0" err="1" smtClean="0"/>
              <a:t>viruses</a:t>
            </a:r>
            <a:endParaRPr lang="cs-CZ" sz="2000" dirty="0" smtClean="0"/>
          </a:p>
          <a:p>
            <a:r>
              <a:rPr lang="cs-CZ" sz="2000" dirty="0" smtClean="0"/>
              <a:t>    6 </a:t>
            </a:r>
            <a:r>
              <a:rPr lang="cs-CZ" sz="2000" dirty="0" smtClean="0"/>
              <a:t>phytoplasmas</a:t>
            </a:r>
          </a:p>
          <a:p>
            <a:endParaRPr lang="cs-CZ" sz="2000" dirty="0"/>
          </a:p>
          <a:p>
            <a:r>
              <a:rPr lang="cs-CZ" sz="2000" dirty="0" err="1" smtClean="0"/>
              <a:t>unique</a:t>
            </a:r>
            <a:r>
              <a:rPr lang="cs-CZ" sz="2000" dirty="0" smtClean="0"/>
              <a:t> </a:t>
            </a:r>
            <a:r>
              <a:rPr lang="cs-CZ" sz="2000" dirty="0" err="1" smtClean="0"/>
              <a:t>collections</a:t>
            </a:r>
            <a:r>
              <a:rPr lang="cs-CZ" sz="2000" dirty="0" smtClean="0"/>
              <a:t> of :</a:t>
            </a:r>
          </a:p>
          <a:p>
            <a:r>
              <a:rPr lang="cs-CZ" sz="2000" dirty="0" err="1" smtClean="0"/>
              <a:t>Bremia</a:t>
            </a:r>
            <a:r>
              <a:rPr lang="cs-CZ" sz="2000" dirty="0" smtClean="0"/>
              <a:t> </a:t>
            </a:r>
            <a:r>
              <a:rPr lang="cs-CZ" sz="2000" dirty="0" err="1" smtClean="0"/>
              <a:t>lactucae</a:t>
            </a:r>
            <a:r>
              <a:rPr lang="cs-CZ" sz="2000" dirty="0" smtClean="0"/>
              <a:t> (70 </a:t>
            </a:r>
            <a:r>
              <a:rPr lang="cs-CZ" sz="2000" dirty="0" err="1" smtClean="0"/>
              <a:t>isoaltes</a:t>
            </a:r>
            <a:r>
              <a:rPr lang="cs-CZ" sz="2000" dirty="0" smtClean="0"/>
              <a:t>)</a:t>
            </a:r>
          </a:p>
          <a:p>
            <a:r>
              <a:rPr lang="cs-CZ" sz="2000" dirty="0" err="1" smtClean="0"/>
              <a:t>Pseudoperenospora</a:t>
            </a:r>
            <a:r>
              <a:rPr lang="cs-CZ" sz="2000" dirty="0" smtClean="0"/>
              <a:t> </a:t>
            </a:r>
            <a:r>
              <a:rPr lang="cs-CZ" sz="2000" dirty="0" err="1" smtClean="0"/>
              <a:t>cubensis</a:t>
            </a:r>
            <a:r>
              <a:rPr lang="cs-CZ" sz="2000" dirty="0" smtClean="0"/>
              <a:t> (57 </a:t>
            </a:r>
            <a:r>
              <a:rPr lang="cs-CZ" sz="2000" dirty="0" err="1" smtClean="0"/>
              <a:t>isolates</a:t>
            </a:r>
            <a:r>
              <a:rPr lang="cs-CZ" sz="2000" dirty="0" smtClean="0"/>
              <a:t>)</a:t>
            </a:r>
            <a:endParaRPr lang="cs-CZ" sz="2000" dirty="0"/>
          </a:p>
        </p:txBody>
      </p:sp>
      <p:sp>
        <p:nvSpPr>
          <p:cNvPr id="4" name="Zástupný symbol pro obsah 3"/>
          <p:cNvSpPr>
            <a:spLocks noGrp="1"/>
          </p:cNvSpPr>
          <p:nvPr>
            <p:ph sz="half" idx="2"/>
          </p:nvPr>
        </p:nvSpPr>
        <p:spPr/>
        <p:txBody>
          <a:bodyPr>
            <a:normAutofit/>
          </a:bodyPr>
          <a:lstStyle/>
          <a:p>
            <a:endParaRPr lang="cs-CZ" dirty="0"/>
          </a:p>
        </p:txBody>
      </p:sp>
      <p:pic>
        <p:nvPicPr>
          <p:cNvPr id="4098" name="Picture 2" descr="C:\Users\bryxiova\Desktop\leták NP\Gloeocapsa_11_sloze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934255"/>
            <a:ext cx="3657600"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7120880" y="5363255"/>
            <a:ext cx="1809750" cy="228600"/>
          </a:xfrm>
          <a:prstGeom prst="rect">
            <a:avLst/>
          </a:prstGeom>
          <a:solidFill>
            <a:srgbClr val="CCCCCC">
              <a:alpha val="60001"/>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altLang="cs-CZ" sz="1000" b="0" i="1" u="none" strike="noStrike" cap="none" normalizeH="0" baseline="0" smtClean="0">
                <a:ln>
                  <a:noFill/>
                </a:ln>
                <a:solidFill>
                  <a:srgbClr val="4D0000"/>
                </a:solidFill>
                <a:effectLst/>
                <a:latin typeface="Calibri" pitchFamily="34" charset="0"/>
                <a:cs typeface="Arial" pitchFamily="34" charset="0"/>
              </a:rPr>
              <a:t>Cyanobacterium, Gloeocapsa</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43253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16531" y="404664"/>
            <a:ext cx="7498080" cy="1143000"/>
          </a:xfrm>
        </p:spPr>
        <p:txBody>
          <a:bodyPr>
            <a:normAutofit fontScale="90000"/>
          </a:bodyPr>
          <a:lstStyle/>
          <a:p>
            <a:r>
              <a:rPr lang="cs-CZ" sz="3100" dirty="0" err="1">
                <a:solidFill>
                  <a:schemeClr val="accent2"/>
                </a:solidFill>
              </a:rPr>
              <a:t>Collection</a:t>
            </a:r>
            <a:r>
              <a:rPr lang="cs-CZ" sz="3100" dirty="0">
                <a:solidFill>
                  <a:schemeClr val="accent2"/>
                </a:solidFill>
              </a:rPr>
              <a:t> </a:t>
            </a:r>
            <a:r>
              <a:rPr lang="cs-CZ" sz="3100" dirty="0" err="1">
                <a:solidFill>
                  <a:schemeClr val="accent2"/>
                </a:solidFill>
              </a:rPr>
              <a:t>of</a:t>
            </a:r>
            <a:r>
              <a:rPr lang="cs-CZ" sz="3100" dirty="0">
                <a:solidFill>
                  <a:schemeClr val="accent2"/>
                </a:solidFill>
              </a:rPr>
              <a:t> </a:t>
            </a:r>
            <a:r>
              <a:rPr lang="cs-CZ" sz="3100" dirty="0" err="1">
                <a:solidFill>
                  <a:schemeClr val="accent2"/>
                </a:solidFill>
              </a:rPr>
              <a:t>Fungi</a:t>
            </a:r>
            <a:r>
              <a:rPr lang="cs-CZ" sz="3100" dirty="0">
                <a:solidFill>
                  <a:schemeClr val="accent2"/>
                </a:solidFill>
              </a:rPr>
              <a:t> </a:t>
            </a:r>
            <a:r>
              <a:rPr lang="cs-CZ" sz="3100" dirty="0" err="1">
                <a:solidFill>
                  <a:schemeClr val="accent2"/>
                </a:solidFill>
              </a:rPr>
              <a:t>Important</a:t>
            </a:r>
            <a:r>
              <a:rPr lang="cs-CZ" sz="3100" dirty="0">
                <a:solidFill>
                  <a:schemeClr val="accent2"/>
                </a:solidFill>
              </a:rPr>
              <a:t> </a:t>
            </a:r>
            <a:r>
              <a:rPr lang="cs-CZ" sz="3100" dirty="0" err="1">
                <a:solidFill>
                  <a:schemeClr val="accent2"/>
                </a:solidFill>
              </a:rPr>
              <a:t>for</a:t>
            </a:r>
            <a:r>
              <a:rPr lang="cs-CZ" sz="3100" dirty="0">
                <a:solidFill>
                  <a:schemeClr val="accent2"/>
                </a:solidFill>
              </a:rPr>
              <a:t> </a:t>
            </a:r>
            <a:r>
              <a:rPr lang="cs-CZ" sz="3100" dirty="0" err="1">
                <a:solidFill>
                  <a:schemeClr val="accent2"/>
                </a:solidFill>
              </a:rPr>
              <a:t>Horticulture</a:t>
            </a:r>
            <a:r>
              <a:rPr lang="cs-CZ" sz="3100" dirty="0">
                <a:solidFill>
                  <a:schemeClr val="accent2"/>
                </a:solidFill>
              </a:rPr>
              <a:t> – </a:t>
            </a:r>
            <a:r>
              <a:rPr lang="cs-CZ" sz="3100" dirty="0" err="1">
                <a:solidFill>
                  <a:schemeClr val="accent2"/>
                </a:solidFill>
              </a:rPr>
              <a:t>Macromycetes</a:t>
            </a:r>
            <a:r>
              <a:rPr lang="cs-CZ" sz="3100" dirty="0">
                <a:solidFill>
                  <a:schemeClr val="accent2"/>
                </a:solidFill>
              </a:rPr>
              <a:t> </a:t>
            </a:r>
            <a:br>
              <a:rPr lang="cs-CZ" sz="3100" dirty="0">
                <a:solidFill>
                  <a:schemeClr val="accent2"/>
                </a:solidFill>
              </a:rPr>
            </a:br>
            <a:r>
              <a:rPr lang="cs-CZ" sz="1300" dirty="0" smtClean="0">
                <a:solidFill>
                  <a:schemeClr val="accent2"/>
                </a:solidFill>
              </a:rPr>
              <a:t>(</a:t>
            </a:r>
            <a:r>
              <a:rPr lang="cs-CZ" sz="1300" dirty="0">
                <a:solidFill>
                  <a:schemeClr val="accent2"/>
                </a:solidFill>
              </a:rPr>
              <a:t>CRI)</a:t>
            </a:r>
            <a:br>
              <a:rPr lang="cs-CZ" sz="1300" dirty="0">
                <a:solidFill>
                  <a:schemeClr val="accent2"/>
                </a:solidFill>
              </a:rPr>
            </a:br>
            <a:endParaRPr lang="cs-CZ" sz="1300" dirty="0">
              <a:solidFill>
                <a:schemeClr val="accent2"/>
              </a:solidFill>
            </a:endParaRPr>
          </a:p>
        </p:txBody>
      </p:sp>
      <p:sp>
        <p:nvSpPr>
          <p:cNvPr id="3" name="Zástupný symbol pro obsah 2"/>
          <p:cNvSpPr>
            <a:spLocks noGrp="1"/>
          </p:cNvSpPr>
          <p:nvPr>
            <p:ph sz="half" idx="1"/>
          </p:nvPr>
        </p:nvSpPr>
        <p:spPr>
          <a:solidFill>
            <a:schemeClr val="accent3">
              <a:lumMod val="20000"/>
              <a:lumOff val="80000"/>
            </a:schemeClr>
          </a:solidFill>
        </p:spPr>
        <p:txBody>
          <a:bodyPr>
            <a:normAutofit/>
          </a:bodyPr>
          <a:lstStyle/>
          <a:p>
            <a:pPr marL="82296" indent="0">
              <a:buNone/>
            </a:pPr>
            <a:endParaRPr lang="cs-CZ" sz="2000" dirty="0" smtClean="0">
              <a:solidFill>
                <a:schemeClr val="bg2"/>
              </a:solidFill>
            </a:endParaRPr>
          </a:p>
          <a:p>
            <a:pPr marL="82296" indent="0">
              <a:buNone/>
            </a:pPr>
            <a:endParaRPr lang="cs-CZ" sz="2000" dirty="0">
              <a:solidFill>
                <a:schemeClr val="bg2"/>
              </a:solidFill>
            </a:endParaRPr>
          </a:p>
          <a:p>
            <a:pPr marL="82296" indent="0">
              <a:buNone/>
            </a:pPr>
            <a:r>
              <a:rPr lang="cs-CZ" sz="2000" dirty="0" err="1" smtClean="0">
                <a:solidFill>
                  <a:schemeClr val="bg2"/>
                </a:solidFill>
              </a:rPr>
              <a:t>Macromycetes</a:t>
            </a:r>
            <a:endParaRPr lang="cs-CZ" sz="2000" dirty="0">
              <a:solidFill>
                <a:schemeClr val="bg2"/>
              </a:solidFill>
            </a:endParaRPr>
          </a:p>
          <a:p>
            <a:pPr>
              <a:buClr>
                <a:schemeClr val="bg2"/>
              </a:buClr>
            </a:pPr>
            <a:r>
              <a:rPr lang="en-GB" sz="2000" dirty="0"/>
              <a:t>Ascomycetes edible mushrooms (</a:t>
            </a:r>
            <a:r>
              <a:rPr lang="en-GB" sz="2000" dirty="0" err="1"/>
              <a:t>Morchella</a:t>
            </a:r>
            <a:r>
              <a:rPr lang="en-GB" sz="2000" dirty="0"/>
              <a:t>, </a:t>
            </a:r>
            <a:r>
              <a:rPr lang="en-GB" sz="2000" dirty="0" err="1"/>
              <a:t>Verpa</a:t>
            </a:r>
            <a:r>
              <a:rPr lang="en-GB" sz="2000" dirty="0"/>
              <a:t>)</a:t>
            </a:r>
            <a:endParaRPr lang="cs-CZ" sz="2000" dirty="0"/>
          </a:p>
          <a:p>
            <a:pPr>
              <a:buClr>
                <a:schemeClr val="bg2"/>
              </a:buClr>
            </a:pPr>
            <a:r>
              <a:rPr lang="en-GB" sz="2000" dirty="0"/>
              <a:t>horticultural </a:t>
            </a:r>
            <a:r>
              <a:rPr lang="en-GB" sz="2000" dirty="0" err="1" smtClean="0"/>
              <a:t>mycotechnologies</a:t>
            </a:r>
            <a:endParaRPr lang="cs-CZ" sz="2000" dirty="0"/>
          </a:p>
          <a:p>
            <a:endParaRPr lang="cs-CZ" dirty="0"/>
          </a:p>
        </p:txBody>
      </p:sp>
      <p:sp>
        <p:nvSpPr>
          <p:cNvPr id="4" name="Zástupný symbol pro obsah 3"/>
          <p:cNvSpPr>
            <a:spLocks noGrp="1"/>
          </p:cNvSpPr>
          <p:nvPr>
            <p:ph sz="half" idx="2"/>
          </p:nvPr>
        </p:nvSpPr>
        <p:spPr/>
        <p:txBody>
          <a:bodyPr>
            <a:normAutofit/>
          </a:bodyPr>
          <a:lstStyle/>
          <a:p>
            <a:endParaRPr lang="cs-CZ" dirty="0"/>
          </a:p>
        </p:txBody>
      </p:sp>
      <p:pic>
        <p:nvPicPr>
          <p:cNvPr id="10243" name="Picture 3" descr="C:\Users\bryxiova\Desktop\fotky web národní program\VURVmakromycety\VurvMakromycety_56_JW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844824"/>
            <a:ext cx="3598862" cy="374173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5724128" y="5340223"/>
            <a:ext cx="1608137" cy="225425"/>
          </a:xfrm>
          <a:prstGeom prst="rect">
            <a:avLst/>
          </a:prstGeom>
          <a:solidFill>
            <a:srgbClr val="CCCCCC">
              <a:alpha val="60001"/>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altLang="cs-CZ" sz="1000" b="0" i="1" u="none" strike="noStrike" cap="none" normalizeH="0" baseline="0" smtClean="0">
                <a:ln>
                  <a:noFill/>
                </a:ln>
                <a:solidFill>
                  <a:srgbClr val="4D0000"/>
                </a:solidFill>
                <a:effectLst/>
                <a:latin typeface="Calibri" pitchFamily="34" charset="0"/>
                <a:cs typeface="Arial" pitchFamily="34" charset="0"/>
              </a:rPr>
              <a:t>microsclerotia of Morchella </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78573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err="1">
                <a:solidFill>
                  <a:schemeClr val="accent2"/>
                </a:solidFill>
              </a:rPr>
              <a:t>Collection</a:t>
            </a:r>
            <a:r>
              <a:rPr lang="cs-CZ" sz="2800" dirty="0">
                <a:solidFill>
                  <a:schemeClr val="accent2"/>
                </a:solidFill>
              </a:rPr>
              <a:t> </a:t>
            </a:r>
            <a:r>
              <a:rPr lang="cs-CZ" sz="2800" dirty="0" err="1">
                <a:solidFill>
                  <a:schemeClr val="accent2"/>
                </a:solidFill>
              </a:rPr>
              <a:t>of</a:t>
            </a:r>
            <a:r>
              <a:rPr lang="cs-CZ" sz="2800" dirty="0">
                <a:solidFill>
                  <a:schemeClr val="accent2"/>
                </a:solidFill>
              </a:rPr>
              <a:t> </a:t>
            </a:r>
            <a:r>
              <a:rPr lang="cs-CZ" sz="2800" dirty="0" err="1">
                <a:solidFill>
                  <a:schemeClr val="accent2"/>
                </a:solidFill>
              </a:rPr>
              <a:t>Rusts</a:t>
            </a:r>
            <a:r>
              <a:rPr lang="cs-CZ" sz="2800" dirty="0">
                <a:solidFill>
                  <a:schemeClr val="accent2"/>
                </a:solidFill>
              </a:rPr>
              <a:t> and </a:t>
            </a:r>
            <a:r>
              <a:rPr lang="cs-CZ" sz="2800" dirty="0" err="1">
                <a:solidFill>
                  <a:schemeClr val="accent2"/>
                </a:solidFill>
              </a:rPr>
              <a:t>Powdery</a:t>
            </a:r>
            <a:r>
              <a:rPr lang="cs-CZ" sz="2800" dirty="0">
                <a:solidFill>
                  <a:schemeClr val="accent2"/>
                </a:solidFill>
              </a:rPr>
              <a:t> </a:t>
            </a:r>
            <a:r>
              <a:rPr lang="cs-CZ" sz="2800" dirty="0" err="1">
                <a:solidFill>
                  <a:schemeClr val="accent2"/>
                </a:solidFill>
              </a:rPr>
              <a:t>Mildew</a:t>
            </a:r>
            <a:r>
              <a:rPr lang="cs-CZ" sz="2800" dirty="0">
                <a:solidFill>
                  <a:schemeClr val="accent2"/>
                </a:solidFill>
              </a:rPr>
              <a:t> </a:t>
            </a:r>
            <a:r>
              <a:rPr lang="cs-CZ" sz="3100" dirty="0" smtClean="0">
                <a:solidFill>
                  <a:schemeClr val="accent2"/>
                </a:solidFill>
              </a:rPr>
              <a:t/>
            </a:r>
            <a:br>
              <a:rPr lang="cs-CZ" sz="3100" dirty="0" smtClean="0">
                <a:solidFill>
                  <a:schemeClr val="accent2"/>
                </a:solidFill>
              </a:rPr>
            </a:br>
            <a:r>
              <a:rPr lang="cs-CZ" sz="1200" dirty="0" smtClean="0">
                <a:solidFill>
                  <a:schemeClr val="accent2"/>
                </a:solidFill>
              </a:rPr>
              <a:t>(</a:t>
            </a:r>
            <a:r>
              <a:rPr lang="cs-CZ" sz="1200" dirty="0">
                <a:solidFill>
                  <a:schemeClr val="accent2"/>
                </a:solidFill>
              </a:rPr>
              <a:t>CRI)</a:t>
            </a:r>
            <a:r>
              <a:rPr lang="cs-CZ" sz="1300" dirty="0">
                <a:solidFill>
                  <a:schemeClr val="accent2"/>
                </a:solidFill>
              </a:rPr>
              <a:t/>
            </a:r>
            <a:br>
              <a:rPr lang="cs-CZ" sz="1300" dirty="0">
                <a:solidFill>
                  <a:schemeClr val="accent2"/>
                </a:solidFill>
              </a:rPr>
            </a:br>
            <a:endParaRPr lang="cs-CZ" sz="1300" dirty="0">
              <a:solidFill>
                <a:schemeClr val="accent2"/>
              </a:solidFill>
            </a:endParaRPr>
          </a:p>
        </p:txBody>
      </p:sp>
      <p:sp>
        <p:nvSpPr>
          <p:cNvPr id="3" name="Zástupný symbol pro obsah 2"/>
          <p:cNvSpPr>
            <a:spLocks noGrp="1"/>
          </p:cNvSpPr>
          <p:nvPr>
            <p:ph sz="half" idx="1"/>
          </p:nvPr>
        </p:nvSpPr>
        <p:spPr>
          <a:solidFill>
            <a:schemeClr val="accent3">
              <a:lumMod val="20000"/>
              <a:lumOff val="80000"/>
            </a:schemeClr>
          </a:solidFill>
        </p:spPr>
        <p:txBody>
          <a:bodyPr>
            <a:normAutofit/>
          </a:bodyPr>
          <a:lstStyle/>
          <a:p>
            <a:pPr marL="82296" indent="0">
              <a:buNone/>
            </a:pPr>
            <a:endParaRPr lang="cs-CZ" sz="2000" dirty="0" smtClean="0">
              <a:solidFill>
                <a:schemeClr val="bg2"/>
              </a:solidFill>
            </a:endParaRPr>
          </a:p>
          <a:p>
            <a:pPr marL="82296" indent="0">
              <a:buNone/>
            </a:pPr>
            <a:endParaRPr lang="cs-CZ" sz="2000" dirty="0">
              <a:solidFill>
                <a:schemeClr val="bg2"/>
              </a:solidFill>
            </a:endParaRPr>
          </a:p>
          <a:p>
            <a:pPr marL="82296" indent="0">
              <a:buNone/>
            </a:pPr>
            <a:r>
              <a:rPr lang="cs-CZ" sz="2000" dirty="0" err="1" smtClean="0">
                <a:solidFill>
                  <a:schemeClr val="bg2"/>
                </a:solidFill>
              </a:rPr>
              <a:t>Rusts</a:t>
            </a:r>
            <a:r>
              <a:rPr lang="cs-CZ" sz="2000" dirty="0" smtClean="0">
                <a:solidFill>
                  <a:schemeClr val="bg2"/>
                </a:solidFill>
              </a:rPr>
              <a:t> </a:t>
            </a:r>
            <a:r>
              <a:rPr lang="cs-CZ" sz="2000" dirty="0">
                <a:solidFill>
                  <a:schemeClr val="bg2"/>
                </a:solidFill>
              </a:rPr>
              <a:t>and </a:t>
            </a:r>
            <a:r>
              <a:rPr lang="cs-CZ" sz="2000" dirty="0" err="1">
                <a:solidFill>
                  <a:schemeClr val="bg2"/>
                </a:solidFill>
              </a:rPr>
              <a:t>Powdery</a:t>
            </a:r>
            <a:r>
              <a:rPr lang="cs-CZ" sz="2000" dirty="0">
                <a:solidFill>
                  <a:schemeClr val="bg2"/>
                </a:solidFill>
              </a:rPr>
              <a:t> </a:t>
            </a:r>
            <a:r>
              <a:rPr lang="cs-CZ" sz="2000" dirty="0" err="1">
                <a:solidFill>
                  <a:schemeClr val="bg2"/>
                </a:solidFill>
              </a:rPr>
              <a:t>Mildew</a:t>
            </a:r>
            <a:endParaRPr lang="en-US" sz="2000" dirty="0">
              <a:solidFill>
                <a:schemeClr val="bg2"/>
              </a:solidFill>
            </a:endParaRPr>
          </a:p>
          <a:p>
            <a:pPr>
              <a:buClr>
                <a:schemeClr val="bg2"/>
              </a:buClr>
            </a:pPr>
            <a:r>
              <a:rPr lang="en-US" sz="2000" dirty="0" err="1"/>
              <a:t>biotrophic</a:t>
            </a:r>
            <a:r>
              <a:rPr lang="en-US" sz="2000" dirty="0"/>
              <a:t> cereal pathogens</a:t>
            </a:r>
          </a:p>
          <a:p>
            <a:pPr>
              <a:buClr>
                <a:schemeClr val="bg2"/>
              </a:buClr>
            </a:pPr>
            <a:r>
              <a:rPr lang="en-US" sz="2000" dirty="0"/>
              <a:t>wheat resistance testing</a:t>
            </a:r>
          </a:p>
          <a:p>
            <a:pPr>
              <a:buClr>
                <a:schemeClr val="bg2"/>
              </a:buClr>
            </a:pPr>
            <a:r>
              <a:rPr lang="en-US" sz="2000" dirty="0"/>
              <a:t>utilized by breeders and </a:t>
            </a:r>
            <a:r>
              <a:rPr lang="en-US" sz="2000" dirty="0" smtClean="0"/>
              <a:t>authorities</a:t>
            </a:r>
            <a:endParaRPr lang="cs-CZ" sz="2000" dirty="0" smtClean="0"/>
          </a:p>
          <a:p>
            <a:pPr>
              <a:buClr>
                <a:schemeClr val="bg2"/>
              </a:buClr>
            </a:pPr>
            <a:r>
              <a:rPr lang="cs-CZ" sz="2000" dirty="0" smtClean="0"/>
              <a:t>695 </a:t>
            </a:r>
            <a:r>
              <a:rPr lang="cs-CZ" sz="2000" dirty="0" err="1" smtClean="0"/>
              <a:t>isolates</a:t>
            </a:r>
            <a:endParaRPr lang="en-US" sz="2000" dirty="0"/>
          </a:p>
          <a:p>
            <a:endParaRPr lang="cs-CZ" dirty="0"/>
          </a:p>
        </p:txBody>
      </p:sp>
      <p:sp>
        <p:nvSpPr>
          <p:cNvPr id="4" name="Zástupný symbol pro obsah 3"/>
          <p:cNvSpPr>
            <a:spLocks noGrp="1"/>
          </p:cNvSpPr>
          <p:nvPr>
            <p:ph sz="half" idx="2"/>
          </p:nvPr>
        </p:nvSpPr>
        <p:spPr/>
        <p:txBody>
          <a:bodyPr>
            <a:normAutofit/>
          </a:bodyPr>
          <a:lstStyle/>
          <a:p>
            <a:endParaRPr lang="cs-CZ"/>
          </a:p>
        </p:txBody>
      </p:sp>
      <p:pic>
        <p:nvPicPr>
          <p:cNvPr id="8194" name="Picture 2" descr="C:\Users\bryxiova\Desktop\Nová složka (2)\Pracovní verze webu NP\rzi a padli\FotoPas5Obr. 9up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478625"/>
            <a:ext cx="3543300" cy="4724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5436096" y="5928835"/>
            <a:ext cx="1808162" cy="268288"/>
          </a:xfrm>
          <a:prstGeom prst="rect">
            <a:avLst/>
          </a:prstGeom>
          <a:solidFill>
            <a:srgbClr val="CCCCCC">
              <a:alpha val="60001"/>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altLang="cs-CZ" sz="1000" b="0" i="1" u="none" strike="noStrike" cap="none" normalizeH="0" baseline="0" dirty="0" err="1" smtClean="0">
                <a:ln>
                  <a:noFill/>
                </a:ln>
                <a:solidFill>
                  <a:srgbClr val="4D0000"/>
                </a:solidFill>
                <a:effectLst/>
                <a:latin typeface="Calibri" pitchFamily="34" charset="0"/>
                <a:cs typeface="Arial" pitchFamily="34" charset="0"/>
              </a:rPr>
              <a:t>Puccinia</a:t>
            </a:r>
            <a:r>
              <a:rPr kumimoji="0" lang="cs-CZ" altLang="cs-CZ" sz="1000" b="0" i="1" u="none" strike="noStrike" cap="none" normalizeH="0" baseline="0" dirty="0" smtClean="0">
                <a:ln>
                  <a:noFill/>
                </a:ln>
                <a:solidFill>
                  <a:srgbClr val="4D0000"/>
                </a:solidFill>
                <a:effectLst/>
                <a:latin typeface="Calibri" pitchFamily="34" charset="0"/>
                <a:cs typeface="Arial" pitchFamily="34" charset="0"/>
              </a:rPr>
              <a:t> </a:t>
            </a:r>
            <a:r>
              <a:rPr kumimoji="0" lang="cs-CZ" altLang="cs-CZ" sz="1000" b="0" i="1" u="none" strike="noStrike" cap="none" normalizeH="0" baseline="0" dirty="0" err="1" smtClean="0">
                <a:ln>
                  <a:noFill/>
                </a:ln>
                <a:solidFill>
                  <a:srgbClr val="4D0000"/>
                </a:solidFill>
                <a:effectLst/>
                <a:latin typeface="Calibri" pitchFamily="34" charset="0"/>
                <a:cs typeface="Arial" pitchFamily="34" charset="0"/>
              </a:rPr>
              <a:t>striiformis</a:t>
            </a:r>
            <a:r>
              <a:rPr kumimoji="0" lang="cs-CZ" altLang="cs-CZ" sz="1000" b="0" i="1" u="none" strike="noStrike" cap="none" normalizeH="0" baseline="0" dirty="0" smtClean="0">
                <a:ln>
                  <a:noFill/>
                </a:ln>
                <a:solidFill>
                  <a:srgbClr val="4D0000"/>
                </a:solidFill>
                <a:effectLst/>
                <a:latin typeface="Calibri" pitchFamily="34" charset="0"/>
                <a:cs typeface="Arial" pitchFamily="34" charset="0"/>
              </a:rPr>
              <a:t> </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80390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err="1">
                <a:solidFill>
                  <a:schemeClr val="accent2"/>
                </a:solidFill>
              </a:rPr>
              <a:t>Collection</a:t>
            </a:r>
            <a:r>
              <a:rPr lang="cs-CZ" sz="2800" dirty="0">
                <a:solidFill>
                  <a:schemeClr val="accent2"/>
                </a:solidFill>
              </a:rPr>
              <a:t> </a:t>
            </a:r>
            <a:r>
              <a:rPr lang="cs-CZ" sz="2800" dirty="0" err="1">
                <a:solidFill>
                  <a:schemeClr val="accent2"/>
                </a:solidFill>
              </a:rPr>
              <a:t>of</a:t>
            </a:r>
            <a:r>
              <a:rPr lang="cs-CZ" sz="2800" dirty="0">
                <a:solidFill>
                  <a:schemeClr val="accent2"/>
                </a:solidFill>
              </a:rPr>
              <a:t> </a:t>
            </a:r>
            <a:r>
              <a:rPr lang="cs-CZ" sz="2800" dirty="0" err="1">
                <a:solidFill>
                  <a:schemeClr val="accent2"/>
                </a:solidFill>
              </a:rPr>
              <a:t>Phytopathogenic</a:t>
            </a:r>
            <a:r>
              <a:rPr lang="cs-CZ" sz="2800" dirty="0">
                <a:solidFill>
                  <a:schemeClr val="accent2"/>
                </a:solidFill>
              </a:rPr>
              <a:t> </a:t>
            </a:r>
            <a:r>
              <a:rPr lang="cs-CZ" sz="2800" dirty="0" err="1">
                <a:solidFill>
                  <a:schemeClr val="accent2"/>
                </a:solidFill>
              </a:rPr>
              <a:t>Fungi</a:t>
            </a:r>
            <a:r>
              <a:rPr lang="cs-CZ" sz="2800" dirty="0">
                <a:solidFill>
                  <a:schemeClr val="accent2"/>
                </a:solidFill>
              </a:rPr>
              <a:t> </a:t>
            </a:r>
            <a:r>
              <a:rPr lang="cs-CZ" sz="3100" dirty="0" smtClean="0">
                <a:solidFill>
                  <a:schemeClr val="accent2"/>
                </a:solidFill>
              </a:rPr>
              <a:t/>
            </a:r>
            <a:br>
              <a:rPr lang="cs-CZ" sz="3100" dirty="0" smtClean="0">
                <a:solidFill>
                  <a:schemeClr val="accent2"/>
                </a:solidFill>
              </a:rPr>
            </a:br>
            <a:r>
              <a:rPr lang="cs-CZ" sz="1200" dirty="0" smtClean="0">
                <a:solidFill>
                  <a:schemeClr val="accent2"/>
                </a:solidFill>
              </a:rPr>
              <a:t>(</a:t>
            </a:r>
            <a:r>
              <a:rPr lang="cs-CZ" sz="1200" dirty="0">
                <a:solidFill>
                  <a:schemeClr val="accent2"/>
                </a:solidFill>
              </a:rPr>
              <a:t>CRI</a:t>
            </a:r>
            <a:r>
              <a:rPr lang="cs-CZ" sz="1200" dirty="0" smtClean="0">
                <a:solidFill>
                  <a:schemeClr val="accent2"/>
                </a:solidFill>
              </a:rPr>
              <a:t>)</a:t>
            </a:r>
            <a:endParaRPr lang="cs-CZ" sz="1200" dirty="0">
              <a:solidFill>
                <a:schemeClr val="accent2"/>
              </a:solidFill>
            </a:endParaRPr>
          </a:p>
        </p:txBody>
      </p:sp>
      <p:sp>
        <p:nvSpPr>
          <p:cNvPr id="3" name="Zástupný symbol pro obsah 2"/>
          <p:cNvSpPr>
            <a:spLocks noGrp="1"/>
          </p:cNvSpPr>
          <p:nvPr>
            <p:ph sz="half" idx="1"/>
          </p:nvPr>
        </p:nvSpPr>
        <p:spPr>
          <a:solidFill>
            <a:schemeClr val="accent3">
              <a:lumMod val="20000"/>
              <a:lumOff val="80000"/>
            </a:schemeClr>
          </a:solidFill>
        </p:spPr>
        <p:txBody>
          <a:bodyPr>
            <a:normAutofit/>
          </a:bodyPr>
          <a:lstStyle/>
          <a:p>
            <a:r>
              <a:rPr lang="cs-CZ" sz="2000" dirty="0" err="1" smtClean="0"/>
              <a:t>Fungi</a:t>
            </a:r>
            <a:endParaRPr lang="cs-CZ" sz="2000" dirty="0" smtClean="0"/>
          </a:p>
          <a:p>
            <a:r>
              <a:rPr lang="cs-CZ" sz="2000" dirty="0" smtClean="0"/>
              <a:t>- p</a:t>
            </a:r>
            <a:r>
              <a:rPr lang="en-GB" sz="2000" dirty="0" err="1" smtClean="0"/>
              <a:t>hytopathogenic</a:t>
            </a:r>
            <a:endParaRPr lang="cs-CZ" sz="2000" dirty="0" smtClean="0"/>
          </a:p>
          <a:p>
            <a:r>
              <a:rPr lang="cs-CZ" sz="2000" dirty="0" smtClean="0"/>
              <a:t>- </a:t>
            </a:r>
            <a:r>
              <a:rPr lang="en-GB" sz="2000" dirty="0" smtClean="0"/>
              <a:t>potentially </a:t>
            </a:r>
            <a:r>
              <a:rPr lang="en-GB" sz="2000" dirty="0" err="1"/>
              <a:t>phytopathogenic</a:t>
            </a:r>
            <a:r>
              <a:rPr lang="en-GB" sz="2000" dirty="0"/>
              <a:t>, </a:t>
            </a:r>
            <a:endParaRPr lang="cs-CZ" sz="2000" dirty="0" smtClean="0"/>
          </a:p>
          <a:p>
            <a:r>
              <a:rPr lang="cs-CZ" sz="2000" dirty="0" smtClean="0"/>
              <a:t>- m</a:t>
            </a:r>
            <a:r>
              <a:rPr lang="en-GB" sz="2000" dirty="0" err="1" smtClean="0"/>
              <a:t>ycotoxinogenic</a:t>
            </a:r>
            <a:endParaRPr lang="cs-CZ" sz="2000" dirty="0"/>
          </a:p>
          <a:p>
            <a:r>
              <a:rPr lang="cs-CZ" sz="2000" dirty="0" smtClean="0"/>
              <a:t>- </a:t>
            </a:r>
            <a:r>
              <a:rPr lang="en-GB" sz="2000" dirty="0" smtClean="0"/>
              <a:t>potentially </a:t>
            </a:r>
            <a:r>
              <a:rPr lang="en-GB" sz="2000" dirty="0" err="1" smtClean="0"/>
              <a:t>mycotoxinogenic</a:t>
            </a:r>
            <a:endParaRPr lang="cs-CZ" sz="2000" dirty="0" smtClean="0"/>
          </a:p>
          <a:p>
            <a:r>
              <a:rPr lang="en-GB" sz="2000" dirty="0" smtClean="0"/>
              <a:t> </a:t>
            </a:r>
            <a:r>
              <a:rPr lang="cs-CZ" sz="2000" dirty="0" smtClean="0"/>
              <a:t>-</a:t>
            </a:r>
            <a:r>
              <a:rPr lang="en-GB" sz="2000" dirty="0" smtClean="0"/>
              <a:t> </a:t>
            </a:r>
            <a:r>
              <a:rPr lang="en-GB" sz="2000" dirty="0"/>
              <a:t>edible and medicinal mushroom grown by Czech farmers</a:t>
            </a:r>
            <a:r>
              <a:rPr lang="en-GB" sz="2000" dirty="0" smtClean="0"/>
              <a:t>,</a:t>
            </a:r>
            <a:endParaRPr lang="cs-CZ" sz="2000" dirty="0" smtClean="0"/>
          </a:p>
          <a:p>
            <a:r>
              <a:rPr lang="en-GB" sz="2000" dirty="0" smtClean="0"/>
              <a:t>especially </a:t>
            </a:r>
            <a:r>
              <a:rPr lang="en-GB" sz="2000" dirty="0"/>
              <a:t>from groups </a:t>
            </a:r>
            <a:r>
              <a:rPr lang="en-GB" sz="2000" dirty="0" err="1"/>
              <a:t>Deuteromycota</a:t>
            </a:r>
            <a:r>
              <a:rPr lang="en-GB" sz="2000" dirty="0"/>
              <a:t>, </a:t>
            </a:r>
            <a:r>
              <a:rPr lang="cs-CZ" sz="2000" dirty="0" smtClean="0"/>
              <a:t> </a:t>
            </a:r>
            <a:r>
              <a:rPr lang="en-GB" sz="2000" dirty="0" smtClean="0"/>
              <a:t>Ascomycota a</a:t>
            </a:r>
            <a:r>
              <a:rPr lang="cs-CZ" sz="2000" dirty="0" err="1" smtClean="0"/>
              <a:t>nd</a:t>
            </a:r>
            <a:r>
              <a:rPr lang="en-GB" sz="2000" dirty="0" smtClean="0"/>
              <a:t> </a:t>
            </a:r>
            <a:r>
              <a:rPr lang="en-GB" sz="2000" dirty="0" err="1"/>
              <a:t>Basidiomycota</a:t>
            </a:r>
            <a:endParaRPr lang="cs-CZ" sz="2000" dirty="0" smtClean="0"/>
          </a:p>
          <a:p>
            <a:r>
              <a:rPr lang="cs-CZ" sz="2000" dirty="0" smtClean="0"/>
              <a:t>390 </a:t>
            </a:r>
            <a:r>
              <a:rPr lang="cs-CZ" sz="2000" dirty="0" err="1" smtClean="0"/>
              <a:t>isolates</a:t>
            </a:r>
            <a:endParaRPr lang="cs-CZ" sz="2000" dirty="0"/>
          </a:p>
        </p:txBody>
      </p:sp>
      <p:sp>
        <p:nvSpPr>
          <p:cNvPr id="4" name="Zástupný symbol pro obsah 3"/>
          <p:cNvSpPr>
            <a:spLocks noGrp="1"/>
          </p:cNvSpPr>
          <p:nvPr>
            <p:ph sz="half" idx="2"/>
          </p:nvPr>
        </p:nvSpPr>
        <p:spPr/>
        <p:txBody>
          <a:bodyPr>
            <a:normAutofit/>
          </a:bodyPr>
          <a:lstStyle/>
          <a:p>
            <a:endParaRPr lang="cs-CZ" dirty="0"/>
          </a:p>
        </p:txBody>
      </p:sp>
      <p:pic>
        <p:nvPicPr>
          <p:cNvPr id="14338" name="Picture 2" descr="C:\Users\bryxiova\Desktop\Nová složka (2)\Pracovní verze webu NP\fytopatogenni houby vurv\P1010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420888"/>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7242638" y="5038675"/>
            <a:ext cx="1808162" cy="239713"/>
          </a:xfrm>
          <a:prstGeom prst="rect">
            <a:avLst/>
          </a:prstGeom>
          <a:solidFill>
            <a:srgbClr val="CCCCCC">
              <a:alpha val="60001"/>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altLang="cs-CZ" sz="1000" b="0" i="1" u="none" strike="noStrike" cap="none" normalizeH="0" baseline="0" smtClean="0">
                <a:ln>
                  <a:noFill/>
                </a:ln>
                <a:solidFill>
                  <a:srgbClr val="4D0000"/>
                </a:solidFill>
                <a:effectLst/>
                <a:latin typeface="Calibri" pitchFamily="34" charset="0"/>
                <a:cs typeface="Arial" pitchFamily="34" charset="0"/>
              </a:rPr>
              <a:t>Sordaria fimicola </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726356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17999">
              <a:srgbClr val="FEE7F2"/>
            </a:gs>
            <a:gs pos="51000">
              <a:srgbClr val="FAC77D"/>
            </a:gs>
            <a:gs pos="60000">
              <a:srgbClr val="FBA97D"/>
            </a:gs>
            <a:gs pos="78000">
              <a:srgbClr val="FBD49C"/>
            </a:gs>
            <a:gs pos="100000">
              <a:srgbClr val="FEE7F2"/>
            </a:gs>
          </a:gsLst>
          <a:lin ang="5400000" scaled="1"/>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187624" y="260648"/>
            <a:ext cx="7776864" cy="1080120"/>
          </a:xfrm>
        </p:spPr>
        <p:txBody>
          <a:bodyPr>
            <a:noAutofit/>
          </a:bodyPr>
          <a:lstStyle/>
          <a:p>
            <a:r>
              <a:rPr lang="en-US" sz="2400" dirty="0">
                <a:solidFill>
                  <a:schemeClr val="accent2"/>
                </a:solidFill>
                <a:effectLst>
                  <a:outerShdw blurRad="38100" dist="38100" dir="2700000" algn="tl">
                    <a:srgbClr val="000000">
                      <a:alpha val="43137"/>
                    </a:srgbClr>
                  </a:outerShdw>
                </a:effectLst>
              </a:rPr>
              <a:t>The Czech National </a:t>
            </a:r>
            <a:r>
              <a:rPr lang="en-US" sz="2400" dirty="0" err="1">
                <a:solidFill>
                  <a:schemeClr val="accent2"/>
                </a:solidFill>
                <a:effectLst>
                  <a:outerShdw blurRad="38100" dist="38100" dir="2700000" algn="tl">
                    <a:srgbClr val="000000">
                      <a:alpha val="43137"/>
                    </a:srgbClr>
                  </a:outerShdw>
                </a:effectLst>
              </a:rPr>
              <a:t>Programme</a:t>
            </a:r>
            <a:r>
              <a:rPr lang="en-US" sz="2400" dirty="0">
                <a:solidFill>
                  <a:schemeClr val="accent2"/>
                </a:solidFill>
                <a:effectLst>
                  <a:outerShdw blurRad="38100" dist="38100" dir="2700000" algn="tl">
                    <a:srgbClr val="000000">
                      <a:alpha val="43137"/>
                    </a:srgbClr>
                  </a:outerShdw>
                </a:effectLst>
              </a:rPr>
              <a:t> on Genetic Resources of Microorganisms Important for Agriculture</a:t>
            </a:r>
            <a:endParaRPr lang="cs-CZ" sz="2400" dirty="0">
              <a:solidFill>
                <a:schemeClr val="accent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1115616" y="1412776"/>
            <a:ext cx="7714104" cy="4824536"/>
          </a:xfrm>
          <a:solidFill>
            <a:schemeClr val="accent3">
              <a:lumMod val="20000"/>
              <a:lumOff val="80000"/>
            </a:schemeClr>
          </a:solidFill>
        </p:spPr>
        <p:txBody>
          <a:bodyPr rIns="90000">
            <a:normAutofit lnSpcReduction="10000"/>
          </a:bodyPr>
          <a:lstStyle/>
          <a:p>
            <a:pPr>
              <a:buClr>
                <a:schemeClr val="bg2"/>
              </a:buClr>
              <a:buFont typeface="Wingdings" panose="05000000000000000000" pitchFamily="2" charset="2"/>
              <a:buChar char="v"/>
            </a:pPr>
            <a:r>
              <a:rPr lang="en-US" sz="2000" dirty="0"/>
              <a:t> is directed by Czech Ministry of Agriculture</a:t>
            </a:r>
            <a:endParaRPr lang="cs-CZ" sz="2000" dirty="0"/>
          </a:p>
          <a:p>
            <a:pPr>
              <a:buClr>
                <a:schemeClr val="bg2"/>
              </a:buClr>
            </a:pPr>
            <a:endParaRPr lang="cs-CZ" sz="2000" dirty="0"/>
          </a:p>
          <a:p>
            <a:pPr>
              <a:buClr>
                <a:schemeClr val="bg2"/>
              </a:buClr>
              <a:buFont typeface="Wingdings" panose="05000000000000000000" pitchFamily="2" charset="2"/>
              <a:buChar char="v"/>
            </a:pPr>
            <a:r>
              <a:rPr lang="cs-CZ" sz="2000" dirty="0" smtClean="0"/>
              <a:t> </a:t>
            </a:r>
            <a:r>
              <a:rPr lang="en-US" sz="2000" dirty="0" smtClean="0"/>
              <a:t>The </a:t>
            </a:r>
            <a:r>
              <a:rPr lang="en-US" sz="2000" dirty="0"/>
              <a:t>aim:</a:t>
            </a:r>
            <a:endParaRPr lang="cs-CZ" sz="2000" dirty="0"/>
          </a:p>
          <a:p>
            <a:pPr lvl="1">
              <a:buClr>
                <a:schemeClr val="bg2"/>
              </a:buClr>
              <a:buFont typeface="Arial" panose="020B0604020202020204" pitchFamily="34" charset="0"/>
              <a:buChar char="•"/>
              <a:tabLst>
                <a:tab pos="8043863" algn="l"/>
              </a:tabLst>
            </a:pPr>
            <a:r>
              <a:rPr lang="en-US" sz="1800" dirty="0" smtClean="0"/>
              <a:t>conservation </a:t>
            </a:r>
            <a:r>
              <a:rPr lang="en-US" sz="1800" dirty="0"/>
              <a:t>of genetic resources of microorganisms </a:t>
            </a:r>
            <a:r>
              <a:rPr lang="en-US" sz="1800" i="1" dirty="0"/>
              <a:t>ex situ</a:t>
            </a:r>
            <a:r>
              <a:rPr lang="en-US" sz="1800" dirty="0"/>
              <a:t> </a:t>
            </a:r>
            <a:r>
              <a:rPr lang="en-US" sz="1800" dirty="0" smtClean="0"/>
              <a:t>in</a:t>
            </a:r>
            <a:r>
              <a:rPr lang="cs-CZ" sz="1800" dirty="0" smtClean="0"/>
              <a:t> </a:t>
            </a:r>
            <a:r>
              <a:rPr lang="en-US" sz="1800" dirty="0" smtClean="0"/>
              <a:t> collections</a:t>
            </a:r>
            <a:r>
              <a:rPr lang="en-US" sz="1800" dirty="0"/>
              <a:t>, safe maintaining of the genetic resources and their </a:t>
            </a:r>
            <a:r>
              <a:rPr lang="en-US" sz="1800" dirty="0" smtClean="0"/>
              <a:t>biodiversity</a:t>
            </a:r>
            <a:endParaRPr lang="cs-CZ" sz="1800" dirty="0" smtClean="0"/>
          </a:p>
          <a:p>
            <a:pPr lvl="1">
              <a:buClr>
                <a:schemeClr val="bg2"/>
              </a:buClr>
              <a:buFont typeface="Arial" panose="020B0604020202020204" pitchFamily="34" charset="0"/>
              <a:buChar char="•"/>
            </a:pPr>
            <a:r>
              <a:rPr lang="en-US" sz="1800" dirty="0" smtClean="0"/>
              <a:t>record </a:t>
            </a:r>
            <a:r>
              <a:rPr lang="en-US" sz="1800" dirty="0"/>
              <a:t>keeping and documentation of genetic resources, their evaluation on molecular level and possibility of utilization for </a:t>
            </a:r>
            <a:r>
              <a:rPr lang="en-US" sz="1800" dirty="0" smtClean="0"/>
              <a:t>agriculture</a:t>
            </a:r>
            <a:endParaRPr lang="cs-CZ" sz="1800" dirty="0" smtClean="0"/>
          </a:p>
          <a:p>
            <a:pPr lvl="1">
              <a:buClr>
                <a:schemeClr val="bg2"/>
              </a:buClr>
              <a:buFont typeface="Arial" panose="020B0604020202020204" pitchFamily="34" charset="0"/>
              <a:buChar char="•"/>
            </a:pPr>
            <a:r>
              <a:rPr lang="en-US" sz="1800" dirty="0" smtClean="0"/>
              <a:t>enhancing </a:t>
            </a:r>
            <a:r>
              <a:rPr lang="en-US" sz="1800" dirty="0"/>
              <a:t>the international cooperation, exchange of genetic </a:t>
            </a:r>
            <a:r>
              <a:rPr lang="en-US" sz="1800" dirty="0" smtClean="0"/>
              <a:t>resources</a:t>
            </a:r>
            <a:endParaRPr lang="cs-CZ" sz="1800" dirty="0" smtClean="0"/>
          </a:p>
          <a:p>
            <a:pPr lvl="1">
              <a:buClr>
                <a:schemeClr val="bg2"/>
              </a:buClr>
              <a:buFont typeface="Arial" panose="020B0604020202020204" pitchFamily="34" charset="0"/>
              <a:buChar char="•"/>
            </a:pPr>
            <a:r>
              <a:rPr lang="en-US" sz="1800" dirty="0"/>
              <a:t>Twenty - the member collections of NP constitute a network for ex situ preservation of microbial diversity (genetic resources.) in the </a:t>
            </a:r>
            <a:r>
              <a:rPr lang="cs-CZ" sz="1800" dirty="0" smtClean="0"/>
              <a:t>C</a:t>
            </a:r>
            <a:r>
              <a:rPr lang="en-US" sz="1800" dirty="0" err="1" smtClean="0"/>
              <a:t>zech</a:t>
            </a:r>
            <a:r>
              <a:rPr lang="en-US" sz="1800" dirty="0" smtClean="0"/>
              <a:t> </a:t>
            </a:r>
            <a:r>
              <a:rPr lang="cs-CZ" sz="1800" dirty="0"/>
              <a:t>R</a:t>
            </a:r>
            <a:r>
              <a:rPr lang="en-US" sz="1800" dirty="0" err="1" smtClean="0"/>
              <a:t>epublic</a:t>
            </a:r>
            <a:r>
              <a:rPr lang="en-US" sz="1800" dirty="0" smtClean="0"/>
              <a:t> </a:t>
            </a:r>
            <a:endParaRPr lang="en-US" sz="1800" dirty="0"/>
          </a:p>
          <a:p>
            <a:pPr lvl="1">
              <a:buClr>
                <a:schemeClr val="bg2"/>
              </a:buClr>
              <a:buFont typeface="Arial" panose="020B0604020202020204" pitchFamily="34" charset="0"/>
              <a:buChar char="•"/>
            </a:pPr>
            <a:r>
              <a:rPr lang="en-US" sz="1800" dirty="0" smtClean="0"/>
              <a:t>Currently</a:t>
            </a:r>
            <a:r>
              <a:rPr lang="en-US" sz="1800" dirty="0"/>
              <a:t>, there are maintained more than 6.5 thousand of accessions. Culture strains of microorganisms kept in collections are heterogeneous as regards concerning their taxonomy, applications and methods of conservation. </a:t>
            </a:r>
          </a:p>
          <a:p>
            <a:pPr marL="82296" indent="0">
              <a:buNone/>
            </a:pPr>
            <a:endParaRPr lang="cs-CZ" dirty="0"/>
          </a:p>
        </p:txBody>
      </p:sp>
    </p:spTree>
    <p:extLst>
      <p:ext uri="{BB962C8B-B14F-4D97-AF65-F5344CB8AC3E}">
        <p14:creationId xmlns:p14="http://schemas.microsoft.com/office/powerpoint/2010/main" val="1385236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err="1">
                <a:solidFill>
                  <a:schemeClr val="accent2"/>
                </a:solidFill>
              </a:rPr>
              <a:t>Collection</a:t>
            </a:r>
            <a:r>
              <a:rPr lang="cs-CZ" sz="2800" dirty="0">
                <a:solidFill>
                  <a:schemeClr val="accent2"/>
                </a:solidFill>
              </a:rPr>
              <a:t> </a:t>
            </a:r>
            <a:r>
              <a:rPr lang="cs-CZ" sz="2800" dirty="0" err="1">
                <a:solidFill>
                  <a:schemeClr val="accent2"/>
                </a:solidFill>
              </a:rPr>
              <a:t>of</a:t>
            </a:r>
            <a:r>
              <a:rPr lang="cs-CZ" sz="2800" dirty="0">
                <a:solidFill>
                  <a:schemeClr val="accent2"/>
                </a:solidFill>
              </a:rPr>
              <a:t> Hop </a:t>
            </a:r>
            <a:r>
              <a:rPr lang="cs-CZ" sz="2800" dirty="0" err="1">
                <a:solidFill>
                  <a:schemeClr val="accent2"/>
                </a:solidFill>
              </a:rPr>
              <a:t>Pathogens</a:t>
            </a:r>
            <a:r>
              <a:rPr lang="cs-CZ" sz="2800" dirty="0">
                <a:solidFill>
                  <a:schemeClr val="accent2"/>
                </a:solidFill>
              </a:rPr>
              <a:t> </a:t>
            </a:r>
            <a:r>
              <a:rPr lang="cs-CZ" sz="3100" dirty="0" smtClean="0">
                <a:solidFill>
                  <a:schemeClr val="accent2"/>
                </a:solidFill>
              </a:rPr>
              <a:t/>
            </a:r>
            <a:br>
              <a:rPr lang="cs-CZ" sz="3100" dirty="0" smtClean="0">
                <a:solidFill>
                  <a:schemeClr val="accent2"/>
                </a:solidFill>
              </a:rPr>
            </a:br>
            <a:r>
              <a:rPr lang="cs-CZ" sz="1200" dirty="0" smtClean="0">
                <a:solidFill>
                  <a:schemeClr val="accent2"/>
                </a:solidFill>
              </a:rPr>
              <a:t>(</a:t>
            </a:r>
            <a:r>
              <a:rPr lang="cs-CZ" sz="1200" dirty="0">
                <a:solidFill>
                  <a:schemeClr val="accent2"/>
                </a:solidFill>
              </a:rPr>
              <a:t>Hop </a:t>
            </a:r>
            <a:r>
              <a:rPr lang="cs-CZ" sz="1200" dirty="0" err="1">
                <a:solidFill>
                  <a:schemeClr val="accent2"/>
                </a:solidFill>
              </a:rPr>
              <a:t>Research</a:t>
            </a:r>
            <a:r>
              <a:rPr lang="cs-CZ" sz="1200" dirty="0">
                <a:solidFill>
                  <a:schemeClr val="accent2"/>
                </a:solidFill>
              </a:rPr>
              <a:t> Institute </a:t>
            </a:r>
            <a:r>
              <a:rPr lang="cs-CZ" sz="1200" dirty="0" err="1">
                <a:solidFill>
                  <a:schemeClr val="accent2"/>
                </a:solidFill>
              </a:rPr>
              <a:t>Zatec</a:t>
            </a:r>
            <a:r>
              <a:rPr lang="cs-CZ" sz="1200" dirty="0" smtClean="0">
                <a:solidFill>
                  <a:schemeClr val="accent2"/>
                </a:solidFill>
              </a:rPr>
              <a:t>)</a:t>
            </a:r>
            <a:endParaRPr lang="cs-CZ" sz="4000" dirty="0"/>
          </a:p>
        </p:txBody>
      </p:sp>
      <p:sp>
        <p:nvSpPr>
          <p:cNvPr id="3" name="Zástupný symbol pro obsah 2"/>
          <p:cNvSpPr>
            <a:spLocks noGrp="1"/>
          </p:cNvSpPr>
          <p:nvPr>
            <p:ph sz="half" idx="1"/>
          </p:nvPr>
        </p:nvSpPr>
        <p:spPr>
          <a:solidFill>
            <a:schemeClr val="accent3">
              <a:lumMod val="20000"/>
              <a:lumOff val="80000"/>
            </a:schemeClr>
          </a:solidFill>
        </p:spPr>
        <p:txBody>
          <a:bodyPr>
            <a:normAutofit/>
          </a:bodyPr>
          <a:lstStyle/>
          <a:p>
            <a:r>
              <a:rPr lang="cs-CZ" sz="2000" dirty="0" smtClean="0"/>
              <a:t>8 virus </a:t>
            </a:r>
            <a:r>
              <a:rPr lang="cs-CZ" sz="2000" dirty="0" err="1" smtClean="0"/>
              <a:t>isolates</a:t>
            </a:r>
            <a:endParaRPr lang="cs-CZ" sz="2000" dirty="0" smtClean="0"/>
          </a:p>
          <a:p>
            <a:r>
              <a:rPr lang="cs-CZ" sz="2000" dirty="0" smtClean="0"/>
              <a:t>1 </a:t>
            </a:r>
            <a:r>
              <a:rPr lang="cs-CZ" sz="2000" dirty="0" err="1" smtClean="0"/>
              <a:t>fungus</a:t>
            </a:r>
            <a:r>
              <a:rPr lang="cs-CZ" sz="2000" dirty="0" smtClean="0"/>
              <a:t> </a:t>
            </a:r>
            <a:r>
              <a:rPr lang="cs-CZ" sz="2000" dirty="0" err="1" smtClean="0"/>
              <a:t>isolate</a:t>
            </a:r>
            <a:endParaRPr lang="cs-CZ" sz="2000" dirty="0"/>
          </a:p>
        </p:txBody>
      </p:sp>
      <p:sp>
        <p:nvSpPr>
          <p:cNvPr id="4" name="Zástupný symbol pro obsah 3"/>
          <p:cNvSpPr>
            <a:spLocks noGrp="1"/>
          </p:cNvSpPr>
          <p:nvPr>
            <p:ph sz="half" idx="2"/>
          </p:nvPr>
        </p:nvSpPr>
        <p:spPr/>
        <p:txBody>
          <a:bodyPr>
            <a:normAutofit/>
          </a:bodyPr>
          <a:lstStyle/>
          <a:p>
            <a:endParaRPr lang="cs-CZ" dirty="0"/>
          </a:p>
        </p:txBody>
      </p:sp>
      <p:pic>
        <p:nvPicPr>
          <p:cNvPr id="20482" name="Picture 2" descr="C:\Users\bryxiova\Desktop\Nová složka (2)\Pracovní verze webu NP\Chmel\4 verticilli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420888"/>
            <a:ext cx="3810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7223497" y="5056739"/>
            <a:ext cx="1806575" cy="239713"/>
          </a:xfrm>
          <a:prstGeom prst="rect">
            <a:avLst/>
          </a:prstGeom>
          <a:solidFill>
            <a:srgbClr val="CCCCCC">
              <a:alpha val="60001"/>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altLang="cs-CZ" sz="1000" b="0" i="1" u="none" strike="noStrike" cap="none" normalizeH="0" baseline="0" smtClean="0">
                <a:ln>
                  <a:noFill/>
                </a:ln>
                <a:solidFill>
                  <a:srgbClr val="4D0000"/>
                </a:solidFill>
                <a:effectLst/>
                <a:latin typeface="Calibri" pitchFamily="34" charset="0"/>
                <a:cs typeface="Arial" pitchFamily="34" charset="0"/>
              </a:rPr>
              <a:t>Verticilium alboatrum</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814291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100" dirty="0" err="1">
                <a:solidFill>
                  <a:schemeClr val="accent2"/>
                </a:solidFill>
              </a:rPr>
              <a:t>Culture</a:t>
            </a:r>
            <a:r>
              <a:rPr lang="cs-CZ" sz="3100" dirty="0">
                <a:solidFill>
                  <a:schemeClr val="accent2"/>
                </a:solidFill>
              </a:rPr>
              <a:t> </a:t>
            </a:r>
            <a:r>
              <a:rPr lang="cs-CZ" sz="3100" dirty="0" err="1">
                <a:solidFill>
                  <a:schemeClr val="accent2"/>
                </a:solidFill>
              </a:rPr>
              <a:t>Collection</a:t>
            </a:r>
            <a:r>
              <a:rPr lang="cs-CZ" sz="3100" dirty="0">
                <a:solidFill>
                  <a:schemeClr val="accent2"/>
                </a:solidFill>
              </a:rPr>
              <a:t> </a:t>
            </a:r>
            <a:r>
              <a:rPr lang="cs-CZ" sz="3100" dirty="0" err="1">
                <a:solidFill>
                  <a:schemeClr val="accent2"/>
                </a:solidFill>
              </a:rPr>
              <a:t>of</a:t>
            </a:r>
            <a:r>
              <a:rPr lang="cs-CZ" sz="3100" dirty="0">
                <a:solidFill>
                  <a:schemeClr val="accent2"/>
                </a:solidFill>
              </a:rPr>
              <a:t> </a:t>
            </a:r>
            <a:r>
              <a:rPr lang="cs-CZ" sz="3100" dirty="0" err="1">
                <a:solidFill>
                  <a:schemeClr val="accent2"/>
                </a:solidFill>
              </a:rPr>
              <a:t>Basidiomycetes</a:t>
            </a:r>
            <a:r>
              <a:rPr lang="cs-CZ" sz="3100" dirty="0">
                <a:solidFill>
                  <a:schemeClr val="accent2"/>
                </a:solidFill>
              </a:rPr>
              <a:t> </a:t>
            </a:r>
            <a:r>
              <a:rPr lang="cs-CZ" sz="3100" dirty="0" err="1">
                <a:solidFill>
                  <a:schemeClr val="accent2"/>
                </a:solidFill>
              </a:rPr>
              <a:t>Important</a:t>
            </a:r>
            <a:r>
              <a:rPr lang="cs-CZ" sz="3100" dirty="0">
                <a:solidFill>
                  <a:schemeClr val="accent2"/>
                </a:solidFill>
              </a:rPr>
              <a:t> </a:t>
            </a:r>
            <a:r>
              <a:rPr lang="cs-CZ" sz="3100" dirty="0" err="1">
                <a:solidFill>
                  <a:schemeClr val="accent2"/>
                </a:solidFill>
              </a:rPr>
              <a:t>for</a:t>
            </a:r>
            <a:r>
              <a:rPr lang="cs-CZ" sz="3100" dirty="0">
                <a:solidFill>
                  <a:schemeClr val="accent2"/>
                </a:solidFill>
              </a:rPr>
              <a:t> </a:t>
            </a:r>
            <a:r>
              <a:rPr lang="cs-CZ" sz="3100" dirty="0" err="1">
                <a:solidFill>
                  <a:schemeClr val="accent2"/>
                </a:solidFill>
              </a:rPr>
              <a:t>Agriculture</a:t>
            </a:r>
            <a:r>
              <a:rPr lang="cs-CZ" sz="3100" dirty="0">
                <a:solidFill>
                  <a:schemeClr val="accent2"/>
                </a:solidFill>
              </a:rPr>
              <a:t> </a:t>
            </a:r>
            <a:r>
              <a:rPr lang="cs-CZ" sz="3100" dirty="0" smtClean="0">
                <a:solidFill>
                  <a:schemeClr val="accent2"/>
                </a:solidFill>
              </a:rPr>
              <a:t/>
            </a:r>
            <a:br>
              <a:rPr lang="cs-CZ" sz="3100" dirty="0" smtClean="0">
                <a:solidFill>
                  <a:schemeClr val="accent2"/>
                </a:solidFill>
              </a:rPr>
            </a:br>
            <a:r>
              <a:rPr lang="cs-CZ" sz="1300" dirty="0" smtClean="0">
                <a:solidFill>
                  <a:schemeClr val="accent2"/>
                </a:solidFill>
              </a:rPr>
              <a:t>(</a:t>
            </a:r>
            <a:r>
              <a:rPr lang="cs-CZ" sz="1300" dirty="0">
                <a:solidFill>
                  <a:schemeClr val="accent2"/>
                </a:solidFill>
              </a:rPr>
              <a:t>Institute </a:t>
            </a:r>
            <a:r>
              <a:rPr lang="cs-CZ" sz="1300" dirty="0" err="1">
                <a:solidFill>
                  <a:schemeClr val="accent2"/>
                </a:solidFill>
              </a:rPr>
              <a:t>of</a:t>
            </a:r>
            <a:r>
              <a:rPr lang="cs-CZ" sz="1300" dirty="0">
                <a:solidFill>
                  <a:schemeClr val="accent2"/>
                </a:solidFill>
              </a:rPr>
              <a:t> </a:t>
            </a:r>
            <a:r>
              <a:rPr lang="cs-CZ" sz="1300" dirty="0" err="1">
                <a:solidFill>
                  <a:schemeClr val="accent2"/>
                </a:solidFill>
              </a:rPr>
              <a:t>Microbiology</a:t>
            </a:r>
            <a:r>
              <a:rPr lang="cs-CZ" sz="1300" dirty="0">
                <a:solidFill>
                  <a:schemeClr val="accent2"/>
                </a:solidFill>
              </a:rPr>
              <a:t>, </a:t>
            </a:r>
            <a:r>
              <a:rPr lang="cs-CZ" sz="1300" dirty="0" err="1">
                <a:solidFill>
                  <a:schemeClr val="accent2"/>
                </a:solidFill>
              </a:rPr>
              <a:t>Academy</a:t>
            </a:r>
            <a:r>
              <a:rPr lang="cs-CZ" sz="1300" dirty="0">
                <a:solidFill>
                  <a:schemeClr val="accent2"/>
                </a:solidFill>
              </a:rPr>
              <a:t> </a:t>
            </a:r>
            <a:r>
              <a:rPr lang="cs-CZ" sz="1300" dirty="0" err="1">
                <a:solidFill>
                  <a:schemeClr val="accent2"/>
                </a:solidFill>
              </a:rPr>
              <a:t>of</a:t>
            </a:r>
            <a:r>
              <a:rPr lang="cs-CZ" sz="1300" dirty="0">
                <a:solidFill>
                  <a:schemeClr val="accent2"/>
                </a:solidFill>
              </a:rPr>
              <a:t> </a:t>
            </a:r>
            <a:r>
              <a:rPr lang="cs-CZ" sz="1300" dirty="0" err="1">
                <a:solidFill>
                  <a:schemeClr val="accent2"/>
                </a:solidFill>
              </a:rPr>
              <a:t>Sciences</a:t>
            </a:r>
            <a:r>
              <a:rPr lang="cs-CZ" sz="1300" dirty="0">
                <a:solidFill>
                  <a:schemeClr val="accent2"/>
                </a:solidFill>
              </a:rPr>
              <a:t>, Prague)</a:t>
            </a:r>
            <a:br>
              <a:rPr lang="cs-CZ" sz="1300" dirty="0">
                <a:solidFill>
                  <a:schemeClr val="accent2"/>
                </a:solidFill>
              </a:rPr>
            </a:br>
            <a:endParaRPr lang="cs-CZ" sz="1300" dirty="0">
              <a:solidFill>
                <a:schemeClr val="accent2"/>
              </a:solidFill>
            </a:endParaRPr>
          </a:p>
        </p:txBody>
      </p:sp>
      <p:sp>
        <p:nvSpPr>
          <p:cNvPr id="3" name="Zástupný symbol pro obsah 2"/>
          <p:cNvSpPr>
            <a:spLocks noGrp="1"/>
          </p:cNvSpPr>
          <p:nvPr>
            <p:ph sz="half" idx="1"/>
          </p:nvPr>
        </p:nvSpPr>
        <p:spPr>
          <a:solidFill>
            <a:schemeClr val="accent3">
              <a:lumMod val="20000"/>
              <a:lumOff val="80000"/>
            </a:schemeClr>
          </a:solidFill>
        </p:spPr>
        <p:txBody>
          <a:bodyPr>
            <a:normAutofit/>
          </a:bodyPr>
          <a:lstStyle/>
          <a:p>
            <a:endParaRPr lang="cs-CZ" dirty="0"/>
          </a:p>
          <a:p>
            <a:pPr marL="82296" indent="0">
              <a:buNone/>
            </a:pPr>
            <a:r>
              <a:rPr lang="en-GB" sz="2000" dirty="0">
                <a:solidFill>
                  <a:schemeClr val="bg2"/>
                </a:solidFill>
              </a:rPr>
              <a:t>Basidiomycetes:</a:t>
            </a:r>
            <a:endParaRPr lang="cs-CZ" sz="2000" dirty="0">
              <a:solidFill>
                <a:schemeClr val="bg2"/>
              </a:solidFill>
            </a:endParaRPr>
          </a:p>
          <a:p>
            <a:pPr>
              <a:buClr>
                <a:schemeClr val="bg2"/>
              </a:buClr>
            </a:pPr>
            <a:r>
              <a:rPr lang="en-GB" sz="2000" dirty="0" smtClean="0"/>
              <a:t>potential </a:t>
            </a:r>
            <a:r>
              <a:rPr lang="en-GB" sz="2000" dirty="0"/>
              <a:t>to decompose </a:t>
            </a:r>
            <a:r>
              <a:rPr lang="en-GB" sz="2000" dirty="0" err="1"/>
              <a:t>polutants</a:t>
            </a:r>
            <a:r>
              <a:rPr lang="en-GB" sz="2000" dirty="0"/>
              <a:t> (organic compound) with their enzymes</a:t>
            </a:r>
            <a:endParaRPr lang="cs-CZ" sz="2000" dirty="0"/>
          </a:p>
          <a:p>
            <a:pPr>
              <a:buClr>
                <a:schemeClr val="bg2"/>
              </a:buClr>
            </a:pPr>
            <a:r>
              <a:rPr lang="en-GB" sz="2000" dirty="0" smtClean="0"/>
              <a:t>metabolize </a:t>
            </a:r>
            <a:r>
              <a:rPr lang="en-GB" sz="2000" dirty="0"/>
              <a:t>pesticides thanks to extracellular enzyme </a:t>
            </a:r>
            <a:r>
              <a:rPr lang="en-GB" sz="2000" dirty="0" err="1"/>
              <a:t>lacasa</a:t>
            </a:r>
            <a:endParaRPr lang="cs-CZ" sz="2000" dirty="0"/>
          </a:p>
          <a:p>
            <a:pPr>
              <a:buClr>
                <a:schemeClr val="bg2"/>
              </a:buClr>
            </a:pPr>
            <a:r>
              <a:rPr lang="en-GB" sz="2000" dirty="0" smtClean="0"/>
              <a:t>thus </a:t>
            </a:r>
            <a:r>
              <a:rPr lang="en-GB" sz="2000" dirty="0"/>
              <a:t>help with bioremediation of contaminated </a:t>
            </a:r>
            <a:r>
              <a:rPr lang="en-GB" sz="2000" dirty="0" smtClean="0"/>
              <a:t>soil</a:t>
            </a:r>
            <a:endParaRPr lang="cs-CZ" sz="2000" dirty="0" smtClean="0"/>
          </a:p>
          <a:p>
            <a:pPr>
              <a:buClr>
                <a:schemeClr val="bg2"/>
              </a:buClr>
            </a:pPr>
            <a:r>
              <a:rPr lang="cs-CZ" sz="2000" dirty="0" smtClean="0"/>
              <a:t>332 </a:t>
            </a:r>
            <a:r>
              <a:rPr lang="cs-CZ" sz="2000" dirty="0" err="1" smtClean="0"/>
              <a:t>isolates</a:t>
            </a:r>
            <a:endParaRPr lang="cs-CZ" sz="2000" dirty="0"/>
          </a:p>
          <a:p>
            <a:endParaRPr lang="cs-CZ" dirty="0"/>
          </a:p>
        </p:txBody>
      </p:sp>
      <p:sp>
        <p:nvSpPr>
          <p:cNvPr id="8" name="Zástupný symbol pro obsah 7"/>
          <p:cNvSpPr>
            <a:spLocks noGrp="1"/>
          </p:cNvSpPr>
          <p:nvPr>
            <p:ph sz="half" idx="2"/>
          </p:nvPr>
        </p:nvSpPr>
        <p:spPr/>
        <p:txBody>
          <a:bodyPr>
            <a:normAutofit/>
          </a:bodyPr>
          <a:lstStyle/>
          <a:p>
            <a:endParaRPr lang="cs-CZ" dirty="0"/>
          </a:p>
        </p:txBody>
      </p:sp>
      <p:pic>
        <p:nvPicPr>
          <p:cNvPr id="15363" name="Picture 3" descr="C:\Users\bryxiova\Desktop\leták NP\obr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028232"/>
            <a:ext cx="3764890" cy="282366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7193245" y="4610599"/>
            <a:ext cx="1863725" cy="241300"/>
          </a:xfrm>
          <a:prstGeom prst="rect">
            <a:avLst/>
          </a:prstGeom>
          <a:solidFill>
            <a:srgbClr val="CCCCCC">
              <a:alpha val="60001"/>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12700" lvl="0" indent="0" algn="r" defTabSz="914400" rtl="0" eaLnBrk="1" fontAlgn="base" latinLnBrk="0" hangingPunct="1">
              <a:lnSpc>
                <a:spcPct val="100000"/>
              </a:lnSpc>
              <a:spcBef>
                <a:spcPct val="0"/>
              </a:spcBef>
              <a:spcAft>
                <a:spcPct val="0"/>
              </a:spcAft>
              <a:buClrTx/>
              <a:buSzTx/>
              <a:buFontTx/>
              <a:buNone/>
              <a:tabLst/>
            </a:pPr>
            <a:r>
              <a:rPr kumimoji="0" lang="cs-CZ" altLang="cs-CZ" sz="1000" b="0" i="1" u="none" strike="noStrike" cap="none" normalizeH="0" baseline="0" dirty="0" err="1" smtClean="0">
                <a:ln>
                  <a:noFill/>
                </a:ln>
                <a:solidFill>
                  <a:srgbClr val="4D0000"/>
                </a:solidFill>
                <a:effectLst/>
                <a:latin typeface="Calibri" pitchFamily="34" charset="0"/>
                <a:cs typeface="Arial" pitchFamily="34" charset="0"/>
              </a:rPr>
              <a:t>Oudemansiella</a:t>
            </a:r>
            <a:r>
              <a:rPr kumimoji="0" lang="cs-CZ" altLang="cs-CZ" sz="1000" b="0" i="1" u="none" strike="noStrike" cap="none" normalizeH="0" baseline="0" dirty="0" smtClean="0">
                <a:ln>
                  <a:noFill/>
                </a:ln>
                <a:solidFill>
                  <a:srgbClr val="4D0000"/>
                </a:solidFill>
                <a:effectLst/>
                <a:latin typeface="Calibri" pitchFamily="34" charset="0"/>
                <a:cs typeface="Arial" pitchFamily="34" charset="0"/>
              </a:rPr>
              <a:t> </a:t>
            </a:r>
            <a:r>
              <a:rPr kumimoji="0" lang="cs-CZ" altLang="cs-CZ" sz="1000" b="0" i="1" u="none" strike="noStrike" cap="none" normalizeH="0" baseline="0" dirty="0" err="1" smtClean="0">
                <a:ln>
                  <a:noFill/>
                </a:ln>
                <a:solidFill>
                  <a:srgbClr val="4D0000"/>
                </a:solidFill>
                <a:effectLst/>
                <a:latin typeface="Calibri" pitchFamily="34" charset="0"/>
                <a:cs typeface="Arial" pitchFamily="34" charset="0"/>
              </a:rPr>
              <a:t>mucida</a:t>
            </a:r>
            <a:r>
              <a:rPr kumimoji="0" lang="cs-CZ" altLang="cs-CZ" sz="1000" b="0" i="1" u="none" strike="noStrike" cap="none" normalizeH="0" baseline="0" dirty="0" smtClean="0">
                <a:ln>
                  <a:noFill/>
                </a:ln>
                <a:solidFill>
                  <a:srgbClr val="4D0000"/>
                </a:solidFill>
                <a:effectLst/>
                <a:latin typeface="Calibri" pitchFamily="34" charset="0"/>
                <a:cs typeface="Arial" pitchFamily="34" charset="0"/>
              </a:rPr>
              <a:t>, </a:t>
            </a:r>
            <a:r>
              <a:rPr kumimoji="0" lang="cs-CZ" altLang="cs-CZ" sz="1000" b="0" i="1" u="none" strike="noStrike" cap="none" normalizeH="0" baseline="0" dirty="0" err="1" smtClean="0">
                <a:ln>
                  <a:noFill/>
                </a:ln>
                <a:solidFill>
                  <a:srgbClr val="4D0000"/>
                </a:solidFill>
                <a:effectLst/>
                <a:latin typeface="Calibri" pitchFamily="34" charset="0"/>
                <a:cs typeface="Arial" pitchFamily="34" charset="0"/>
              </a:rPr>
              <a:t>sporocarp</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06356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100" dirty="0" err="1">
                <a:solidFill>
                  <a:schemeClr val="accent2"/>
                </a:solidFill>
              </a:rPr>
              <a:t>Culture</a:t>
            </a:r>
            <a:r>
              <a:rPr lang="cs-CZ" sz="3100" dirty="0">
                <a:solidFill>
                  <a:schemeClr val="accent2"/>
                </a:solidFill>
              </a:rPr>
              <a:t> </a:t>
            </a:r>
            <a:r>
              <a:rPr lang="cs-CZ" sz="3100" dirty="0" err="1">
                <a:solidFill>
                  <a:schemeClr val="accent2"/>
                </a:solidFill>
              </a:rPr>
              <a:t>Collection</a:t>
            </a:r>
            <a:r>
              <a:rPr lang="cs-CZ" sz="3100" dirty="0">
                <a:solidFill>
                  <a:schemeClr val="accent2"/>
                </a:solidFill>
              </a:rPr>
              <a:t> </a:t>
            </a:r>
            <a:r>
              <a:rPr lang="cs-CZ" sz="3100" dirty="0" err="1">
                <a:solidFill>
                  <a:schemeClr val="accent2"/>
                </a:solidFill>
              </a:rPr>
              <a:t>of</a:t>
            </a:r>
            <a:r>
              <a:rPr lang="cs-CZ" sz="3100" dirty="0">
                <a:solidFill>
                  <a:schemeClr val="accent2"/>
                </a:solidFill>
              </a:rPr>
              <a:t> </a:t>
            </a:r>
            <a:r>
              <a:rPr lang="cs-CZ" sz="3100" dirty="0" err="1">
                <a:solidFill>
                  <a:schemeClr val="accent2"/>
                </a:solidFill>
              </a:rPr>
              <a:t>Fungi</a:t>
            </a:r>
            <a:r>
              <a:rPr lang="cs-CZ" sz="3100" dirty="0">
                <a:solidFill>
                  <a:schemeClr val="accent2"/>
                </a:solidFill>
              </a:rPr>
              <a:t> </a:t>
            </a:r>
            <a:r>
              <a:rPr lang="cs-CZ" sz="3100" dirty="0" err="1">
                <a:solidFill>
                  <a:schemeClr val="accent2"/>
                </a:solidFill>
              </a:rPr>
              <a:t>Important</a:t>
            </a:r>
            <a:r>
              <a:rPr lang="cs-CZ" sz="3100" dirty="0">
                <a:solidFill>
                  <a:schemeClr val="accent2"/>
                </a:solidFill>
              </a:rPr>
              <a:t> </a:t>
            </a:r>
            <a:r>
              <a:rPr lang="cs-CZ" sz="3100" dirty="0" err="1">
                <a:solidFill>
                  <a:schemeClr val="accent2"/>
                </a:solidFill>
              </a:rPr>
              <a:t>for</a:t>
            </a:r>
            <a:r>
              <a:rPr lang="cs-CZ" sz="3100" dirty="0">
                <a:solidFill>
                  <a:schemeClr val="accent2"/>
                </a:solidFill>
              </a:rPr>
              <a:t> </a:t>
            </a:r>
            <a:r>
              <a:rPr lang="cs-CZ" sz="3100" dirty="0" err="1">
                <a:solidFill>
                  <a:schemeClr val="accent2"/>
                </a:solidFill>
              </a:rPr>
              <a:t>Agriculture</a:t>
            </a:r>
            <a:r>
              <a:rPr lang="cs-CZ" sz="3100" dirty="0">
                <a:solidFill>
                  <a:schemeClr val="accent2"/>
                </a:solidFill>
              </a:rPr>
              <a:t> and Food </a:t>
            </a:r>
            <a:r>
              <a:rPr lang="cs-CZ" sz="3100" dirty="0" err="1">
                <a:solidFill>
                  <a:schemeClr val="accent2"/>
                </a:solidFill>
              </a:rPr>
              <a:t>Industry</a:t>
            </a:r>
            <a:r>
              <a:rPr lang="cs-CZ" sz="3100" dirty="0">
                <a:solidFill>
                  <a:schemeClr val="accent2"/>
                </a:solidFill>
              </a:rPr>
              <a:t> </a:t>
            </a:r>
            <a:r>
              <a:rPr lang="cs-CZ" sz="3100" dirty="0" smtClean="0">
                <a:solidFill>
                  <a:schemeClr val="accent2"/>
                </a:solidFill>
              </a:rPr>
              <a:t/>
            </a:r>
            <a:br>
              <a:rPr lang="cs-CZ" sz="3100" dirty="0" smtClean="0">
                <a:solidFill>
                  <a:schemeClr val="accent2"/>
                </a:solidFill>
              </a:rPr>
            </a:br>
            <a:r>
              <a:rPr lang="cs-CZ" sz="1300" dirty="0" smtClean="0">
                <a:solidFill>
                  <a:schemeClr val="accent2"/>
                </a:solidFill>
              </a:rPr>
              <a:t>(</a:t>
            </a:r>
            <a:r>
              <a:rPr lang="cs-CZ" sz="1300" dirty="0">
                <a:solidFill>
                  <a:schemeClr val="accent2"/>
                </a:solidFill>
              </a:rPr>
              <a:t>Charles University Prague</a:t>
            </a:r>
            <a:r>
              <a:rPr lang="cs-CZ" sz="1300" dirty="0" smtClean="0">
                <a:solidFill>
                  <a:schemeClr val="accent2"/>
                </a:solidFill>
              </a:rPr>
              <a:t>)</a:t>
            </a:r>
            <a:endParaRPr lang="cs-CZ" dirty="0"/>
          </a:p>
        </p:txBody>
      </p:sp>
      <p:sp>
        <p:nvSpPr>
          <p:cNvPr id="3" name="Zástupný symbol pro obsah 2"/>
          <p:cNvSpPr>
            <a:spLocks noGrp="1"/>
          </p:cNvSpPr>
          <p:nvPr>
            <p:ph sz="half" idx="1"/>
          </p:nvPr>
        </p:nvSpPr>
        <p:spPr>
          <a:solidFill>
            <a:schemeClr val="accent3">
              <a:lumMod val="20000"/>
              <a:lumOff val="80000"/>
            </a:schemeClr>
          </a:solidFill>
        </p:spPr>
        <p:txBody>
          <a:bodyPr>
            <a:normAutofit/>
          </a:bodyPr>
          <a:lstStyle/>
          <a:p>
            <a:pPr marL="82296" indent="0">
              <a:buNone/>
            </a:pPr>
            <a:endParaRPr lang="cs-CZ" sz="2000" dirty="0" smtClean="0">
              <a:solidFill>
                <a:schemeClr val="bg2"/>
              </a:solidFill>
            </a:endParaRPr>
          </a:p>
          <a:p>
            <a:pPr marL="82296" indent="0">
              <a:buNone/>
            </a:pPr>
            <a:endParaRPr lang="cs-CZ" sz="2000" dirty="0" smtClean="0">
              <a:solidFill>
                <a:schemeClr val="bg2"/>
              </a:solidFill>
            </a:endParaRPr>
          </a:p>
          <a:p>
            <a:pPr marL="82296" indent="0">
              <a:buNone/>
            </a:pPr>
            <a:r>
              <a:rPr lang="cs-CZ" sz="2000" dirty="0" smtClean="0">
                <a:solidFill>
                  <a:schemeClr val="bg2"/>
                </a:solidFill>
              </a:rPr>
              <a:t>S</a:t>
            </a:r>
            <a:r>
              <a:rPr lang="en-GB" sz="2000" dirty="0" err="1" smtClean="0">
                <a:solidFill>
                  <a:schemeClr val="bg2"/>
                </a:solidFill>
              </a:rPr>
              <a:t>aprotrophic</a:t>
            </a:r>
            <a:r>
              <a:rPr lang="en-GB" sz="2000" dirty="0" smtClean="0">
                <a:solidFill>
                  <a:schemeClr val="bg2"/>
                </a:solidFill>
              </a:rPr>
              <a:t> </a:t>
            </a:r>
            <a:r>
              <a:rPr lang="en-GB" sz="2000" dirty="0" err="1" smtClean="0">
                <a:solidFill>
                  <a:schemeClr val="bg2"/>
                </a:solidFill>
              </a:rPr>
              <a:t>microfungi</a:t>
            </a:r>
            <a:r>
              <a:rPr lang="en-GB" sz="2000" dirty="0" smtClean="0">
                <a:solidFill>
                  <a:schemeClr val="bg2"/>
                </a:solidFill>
              </a:rPr>
              <a:t> </a:t>
            </a:r>
            <a:r>
              <a:rPr lang="en-GB" sz="1800" dirty="0" smtClean="0"/>
              <a:t>(Ascomycetes </a:t>
            </a:r>
            <a:r>
              <a:rPr lang="en-GB" sz="1800" dirty="0"/>
              <a:t>and </a:t>
            </a:r>
            <a:r>
              <a:rPr lang="cs-CZ" sz="1800" dirty="0" smtClean="0"/>
              <a:t>Z</a:t>
            </a:r>
            <a:r>
              <a:rPr lang="en-GB" sz="1800" dirty="0" err="1" smtClean="0"/>
              <a:t>ygomycetes</a:t>
            </a:r>
            <a:r>
              <a:rPr lang="en-GB" sz="1800" dirty="0"/>
              <a:t>):</a:t>
            </a:r>
            <a:endParaRPr lang="cs-CZ" sz="1800" dirty="0"/>
          </a:p>
          <a:p>
            <a:pPr>
              <a:buClr>
                <a:schemeClr val="bg2"/>
              </a:buClr>
            </a:pPr>
            <a:r>
              <a:rPr lang="en-GB" sz="2000" dirty="0"/>
              <a:t>food contaminants</a:t>
            </a:r>
            <a:endParaRPr lang="cs-CZ" sz="2000" dirty="0"/>
          </a:p>
          <a:p>
            <a:pPr>
              <a:buClr>
                <a:schemeClr val="bg2"/>
              </a:buClr>
            </a:pPr>
            <a:r>
              <a:rPr lang="en-GB" sz="2000" dirty="0" err="1"/>
              <a:t>mycotoxins</a:t>
            </a:r>
            <a:r>
              <a:rPr lang="en-GB" sz="2000" dirty="0"/>
              <a:t> producers</a:t>
            </a:r>
            <a:endParaRPr lang="cs-CZ" sz="2000" dirty="0"/>
          </a:p>
          <a:p>
            <a:pPr>
              <a:buClr>
                <a:schemeClr val="bg2"/>
              </a:buClr>
            </a:pPr>
            <a:r>
              <a:rPr lang="cs-CZ" sz="2000" dirty="0" err="1"/>
              <a:t>insects</a:t>
            </a:r>
            <a:r>
              <a:rPr lang="cs-CZ" sz="2000" dirty="0"/>
              <a:t> </a:t>
            </a:r>
            <a:r>
              <a:rPr lang="cs-CZ" sz="2000" dirty="0" err="1"/>
              <a:t>associated</a:t>
            </a:r>
            <a:r>
              <a:rPr lang="cs-CZ" sz="2000" dirty="0"/>
              <a:t> </a:t>
            </a:r>
            <a:r>
              <a:rPr lang="cs-CZ" sz="2000" dirty="0" err="1" smtClean="0"/>
              <a:t>fungi</a:t>
            </a:r>
            <a:endParaRPr lang="cs-CZ" sz="2000" dirty="0" smtClean="0"/>
          </a:p>
          <a:p>
            <a:pPr>
              <a:buClr>
                <a:schemeClr val="bg2"/>
              </a:buClr>
            </a:pPr>
            <a:r>
              <a:rPr lang="cs-CZ" sz="2000" dirty="0" smtClean="0"/>
              <a:t>297 </a:t>
            </a:r>
            <a:r>
              <a:rPr lang="cs-CZ" sz="2000" dirty="0" err="1" smtClean="0"/>
              <a:t>isolates</a:t>
            </a:r>
            <a:endParaRPr lang="cs-CZ" sz="2000" dirty="0"/>
          </a:p>
          <a:p>
            <a:endParaRPr lang="cs-CZ" dirty="0"/>
          </a:p>
        </p:txBody>
      </p:sp>
      <p:sp>
        <p:nvSpPr>
          <p:cNvPr id="4" name="Zástupný symbol pro obsah 3"/>
          <p:cNvSpPr>
            <a:spLocks noGrp="1"/>
          </p:cNvSpPr>
          <p:nvPr>
            <p:ph sz="half" idx="2"/>
          </p:nvPr>
        </p:nvSpPr>
        <p:spPr/>
        <p:txBody>
          <a:bodyPr>
            <a:normAutofit/>
          </a:bodyPr>
          <a:lstStyle/>
          <a:p>
            <a:endParaRPr lang="cs-CZ" dirty="0"/>
          </a:p>
        </p:txBody>
      </p:sp>
      <p:pic>
        <p:nvPicPr>
          <p:cNvPr id="5123" name="Picture 3" descr="C:\Users\bryxiova\Desktop\houby uk praha\17 Mon purp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918857"/>
            <a:ext cx="3937284" cy="294479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7294954" y="4623939"/>
            <a:ext cx="1808162" cy="239713"/>
          </a:xfrm>
          <a:prstGeom prst="rect">
            <a:avLst/>
          </a:prstGeom>
          <a:solidFill>
            <a:srgbClr val="CCCCCC">
              <a:alpha val="60001"/>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altLang="cs-CZ" sz="1000" b="0" i="1" u="none" strike="noStrike" cap="none" normalizeH="0" baseline="0" dirty="0" err="1" smtClean="0">
                <a:ln>
                  <a:noFill/>
                </a:ln>
                <a:solidFill>
                  <a:srgbClr val="4D0000"/>
                </a:solidFill>
                <a:effectLst/>
                <a:latin typeface="Calibri" pitchFamily="34" charset="0"/>
                <a:cs typeface="Arial" pitchFamily="34" charset="0"/>
              </a:rPr>
              <a:t>Monascus</a:t>
            </a:r>
            <a:r>
              <a:rPr kumimoji="0" lang="cs-CZ" altLang="cs-CZ" sz="1000" b="0" i="1" u="none" strike="noStrike" cap="none" normalizeH="0" baseline="0" dirty="0" smtClean="0">
                <a:ln>
                  <a:noFill/>
                </a:ln>
                <a:solidFill>
                  <a:srgbClr val="4D0000"/>
                </a:solidFill>
                <a:effectLst/>
                <a:latin typeface="Calibri" pitchFamily="34" charset="0"/>
                <a:cs typeface="Arial" pitchFamily="34" charset="0"/>
              </a:rPr>
              <a:t> </a:t>
            </a:r>
            <a:r>
              <a:rPr kumimoji="0" lang="cs-CZ" altLang="cs-CZ" sz="1000" b="0" i="1" u="none" strike="noStrike" cap="none" normalizeH="0" baseline="0" dirty="0" err="1" smtClean="0">
                <a:ln>
                  <a:noFill/>
                </a:ln>
                <a:solidFill>
                  <a:srgbClr val="4D0000"/>
                </a:solidFill>
                <a:effectLst/>
                <a:latin typeface="Calibri" pitchFamily="34" charset="0"/>
                <a:cs typeface="Arial" pitchFamily="34" charset="0"/>
              </a:rPr>
              <a:t>purpureus</a:t>
            </a:r>
            <a:r>
              <a:rPr kumimoji="0" lang="cs-CZ" altLang="cs-CZ" sz="1000" b="0" i="1" u="none" strike="noStrike" cap="none" normalizeH="0" baseline="0" dirty="0" smtClean="0">
                <a:ln>
                  <a:noFill/>
                </a:ln>
                <a:solidFill>
                  <a:srgbClr val="4D0000"/>
                </a:solidFill>
                <a:effectLst/>
                <a:latin typeface="Calibri" pitchFamily="34" charset="0"/>
                <a:cs typeface="Arial" pitchFamily="34" charset="0"/>
              </a:rPr>
              <a:t> </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59806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800" dirty="0" err="1">
                <a:solidFill>
                  <a:schemeClr val="accent2"/>
                </a:solidFill>
              </a:rPr>
              <a:t>Collection</a:t>
            </a:r>
            <a:r>
              <a:rPr lang="cs-CZ" sz="2800" dirty="0">
                <a:solidFill>
                  <a:schemeClr val="accent2"/>
                </a:solidFill>
              </a:rPr>
              <a:t> </a:t>
            </a:r>
            <a:r>
              <a:rPr lang="cs-CZ" sz="2800" dirty="0" err="1">
                <a:solidFill>
                  <a:schemeClr val="accent2"/>
                </a:solidFill>
              </a:rPr>
              <a:t>of</a:t>
            </a:r>
            <a:r>
              <a:rPr lang="cs-CZ" sz="2800" dirty="0">
                <a:solidFill>
                  <a:schemeClr val="accent2"/>
                </a:solidFill>
              </a:rPr>
              <a:t> </a:t>
            </a:r>
            <a:r>
              <a:rPr lang="cs-CZ" sz="2800" dirty="0" err="1">
                <a:solidFill>
                  <a:schemeClr val="accent2"/>
                </a:solidFill>
              </a:rPr>
              <a:t>Phytopathogenic</a:t>
            </a:r>
            <a:r>
              <a:rPr lang="cs-CZ" sz="2800" dirty="0">
                <a:solidFill>
                  <a:schemeClr val="accent2"/>
                </a:solidFill>
              </a:rPr>
              <a:t> </a:t>
            </a:r>
            <a:r>
              <a:rPr lang="cs-CZ" sz="2800" dirty="0" err="1">
                <a:solidFill>
                  <a:schemeClr val="accent2"/>
                </a:solidFill>
              </a:rPr>
              <a:t>Oomycetes</a:t>
            </a:r>
            <a:r>
              <a:rPr lang="cs-CZ" sz="2800" dirty="0">
                <a:solidFill>
                  <a:schemeClr val="accent2"/>
                </a:solidFill>
              </a:rPr>
              <a:t> </a:t>
            </a:r>
            <a:r>
              <a:rPr lang="cs-CZ" sz="3100" dirty="0" smtClean="0">
                <a:solidFill>
                  <a:schemeClr val="accent2"/>
                </a:solidFill>
              </a:rPr>
              <a:t/>
            </a:r>
            <a:br>
              <a:rPr lang="cs-CZ" sz="3100" dirty="0" smtClean="0">
                <a:solidFill>
                  <a:schemeClr val="accent2"/>
                </a:solidFill>
              </a:rPr>
            </a:br>
            <a:r>
              <a:rPr lang="cs-CZ" sz="1200" dirty="0" smtClean="0">
                <a:solidFill>
                  <a:schemeClr val="accent2"/>
                </a:solidFill>
              </a:rPr>
              <a:t>(RILOG)</a:t>
            </a:r>
            <a:endParaRPr lang="cs-CZ" sz="4000" dirty="0"/>
          </a:p>
        </p:txBody>
      </p:sp>
      <p:sp>
        <p:nvSpPr>
          <p:cNvPr id="3" name="Zástupný symbol pro obsah 2"/>
          <p:cNvSpPr>
            <a:spLocks noGrp="1"/>
          </p:cNvSpPr>
          <p:nvPr>
            <p:ph sz="half" idx="1"/>
          </p:nvPr>
        </p:nvSpPr>
        <p:spPr>
          <a:solidFill>
            <a:schemeClr val="accent3">
              <a:lumMod val="20000"/>
              <a:lumOff val="80000"/>
            </a:schemeClr>
          </a:solidFill>
        </p:spPr>
        <p:txBody>
          <a:bodyPr>
            <a:normAutofit/>
          </a:bodyPr>
          <a:lstStyle/>
          <a:p>
            <a:r>
              <a:rPr lang="cs-CZ" sz="2000" dirty="0" smtClean="0"/>
              <a:t>302 </a:t>
            </a:r>
            <a:r>
              <a:rPr lang="cs-CZ" sz="2000" dirty="0" err="1" smtClean="0"/>
              <a:t>isolates</a:t>
            </a:r>
            <a:endParaRPr lang="cs-CZ" sz="2000" dirty="0" smtClean="0"/>
          </a:p>
          <a:p>
            <a:r>
              <a:rPr lang="cs-CZ" sz="2000" dirty="0" err="1" smtClean="0"/>
              <a:t>mainly</a:t>
            </a:r>
            <a:r>
              <a:rPr lang="cs-CZ" sz="2000" dirty="0" smtClean="0"/>
              <a:t> </a:t>
            </a:r>
            <a:r>
              <a:rPr lang="cs-CZ" sz="2000" dirty="0" err="1" smtClean="0"/>
              <a:t>Phytophthora</a:t>
            </a:r>
            <a:r>
              <a:rPr lang="cs-CZ" sz="2000" dirty="0" smtClean="0"/>
              <a:t> </a:t>
            </a:r>
            <a:r>
              <a:rPr lang="cs-CZ" sz="2000" dirty="0" err="1" smtClean="0"/>
              <a:t>ssp</a:t>
            </a:r>
            <a:r>
              <a:rPr lang="cs-CZ" sz="2000" dirty="0" smtClean="0"/>
              <a:t>.</a:t>
            </a:r>
            <a:endParaRPr lang="cs-CZ" sz="2000" dirty="0"/>
          </a:p>
        </p:txBody>
      </p:sp>
      <p:sp>
        <p:nvSpPr>
          <p:cNvPr id="4" name="Zástupný symbol pro obsah 3"/>
          <p:cNvSpPr>
            <a:spLocks noGrp="1"/>
          </p:cNvSpPr>
          <p:nvPr>
            <p:ph sz="half" idx="2"/>
          </p:nvPr>
        </p:nvSpPr>
        <p:spPr/>
        <p:txBody>
          <a:bodyPr/>
          <a:lstStyle/>
          <a:p>
            <a:endParaRPr lang="cs-CZ" dirty="0"/>
          </a:p>
        </p:txBody>
      </p:sp>
      <p:pic>
        <p:nvPicPr>
          <p:cNvPr id="7170" name="Picture 2" descr="C:\Users\bryxiova\Desktop\Nová složka (2)\Pracovní verze webu NP\oomycety\3. P. cryptogea, kolonie na P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844824"/>
            <a:ext cx="3810000" cy="38227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7221910" y="5407190"/>
            <a:ext cx="1808162" cy="241300"/>
          </a:xfrm>
          <a:prstGeom prst="rect">
            <a:avLst/>
          </a:prstGeom>
          <a:solidFill>
            <a:srgbClr val="CCCCCC">
              <a:alpha val="60001"/>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altLang="cs-CZ" sz="1000" b="0" i="1" u="none" strike="noStrike" cap="none" normalizeH="0" baseline="0" smtClean="0">
                <a:ln>
                  <a:noFill/>
                </a:ln>
                <a:solidFill>
                  <a:srgbClr val="4D0000"/>
                </a:solidFill>
                <a:effectLst/>
                <a:latin typeface="Calibri" pitchFamily="34" charset="0"/>
                <a:cs typeface="Arial" pitchFamily="34" charset="0"/>
              </a:rPr>
              <a:t>Phytophthora cryptogea </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514371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100" dirty="0" err="1">
                <a:solidFill>
                  <a:schemeClr val="accent2"/>
                </a:solidFill>
              </a:rPr>
              <a:t>Collection</a:t>
            </a:r>
            <a:r>
              <a:rPr lang="cs-CZ" sz="3100" dirty="0">
                <a:solidFill>
                  <a:schemeClr val="accent2"/>
                </a:solidFill>
              </a:rPr>
              <a:t> </a:t>
            </a:r>
            <a:r>
              <a:rPr lang="cs-CZ" sz="3100" dirty="0" err="1">
                <a:solidFill>
                  <a:schemeClr val="accent2"/>
                </a:solidFill>
              </a:rPr>
              <a:t>of</a:t>
            </a:r>
            <a:r>
              <a:rPr lang="cs-CZ" sz="3100" dirty="0">
                <a:solidFill>
                  <a:schemeClr val="accent2"/>
                </a:solidFill>
              </a:rPr>
              <a:t> </a:t>
            </a:r>
            <a:r>
              <a:rPr lang="cs-CZ" sz="3100" dirty="0" err="1">
                <a:solidFill>
                  <a:schemeClr val="accent2"/>
                </a:solidFill>
              </a:rPr>
              <a:t>Invertebrate</a:t>
            </a:r>
            <a:r>
              <a:rPr lang="cs-CZ" sz="3100" dirty="0">
                <a:solidFill>
                  <a:schemeClr val="accent2"/>
                </a:solidFill>
              </a:rPr>
              <a:t> </a:t>
            </a:r>
            <a:r>
              <a:rPr lang="cs-CZ" sz="3100" dirty="0" err="1">
                <a:solidFill>
                  <a:schemeClr val="accent2"/>
                </a:solidFill>
              </a:rPr>
              <a:t>Crop</a:t>
            </a:r>
            <a:r>
              <a:rPr lang="cs-CZ" sz="3100" dirty="0">
                <a:solidFill>
                  <a:schemeClr val="accent2"/>
                </a:solidFill>
              </a:rPr>
              <a:t> </a:t>
            </a:r>
            <a:r>
              <a:rPr lang="cs-CZ" sz="3100" dirty="0" err="1">
                <a:solidFill>
                  <a:schemeClr val="accent2"/>
                </a:solidFill>
              </a:rPr>
              <a:t>Pests</a:t>
            </a:r>
            <a:r>
              <a:rPr lang="cs-CZ" sz="3100" dirty="0">
                <a:solidFill>
                  <a:schemeClr val="accent2"/>
                </a:solidFill>
              </a:rPr>
              <a:t> and </a:t>
            </a:r>
            <a:r>
              <a:rPr lang="cs-CZ" sz="3100" dirty="0" err="1">
                <a:solidFill>
                  <a:schemeClr val="accent2"/>
                </a:solidFill>
              </a:rPr>
              <a:t>their</a:t>
            </a:r>
            <a:r>
              <a:rPr lang="cs-CZ" sz="3100" dirty="0">
                <a:solidFill>
                  <a:schemeClr val="accent2"/>
                </a:solidFill>
              </a:rPr>
              <a:t> Natural </a:t>
            </a:r>
            <a:r>
              <a:rPr lang="cs-CZ" sz="3100" dirty="0" err="1">
                <a:solidFill>
                  <a:schemeClr val="accent2"/>
                </a:solidFill>
              </a:rPr>
              <a:t>Enemies</a:t>
            </a:r>
            <a:r>
              <a:rPr lang="cs-CZ" sz="3100" dirty="0">
                <a:solidFill>
                  <a:schemeClr val="accent2"/>
                </a:solidFill>
              </a:rPr>
              <a:t> </a:t>
            </a:r>
            <a:r>
              <a:rPr lang="cs-CZ" sz="3100" dirty="0" smtClean="0">
                <a:solidFill>
                  <a:schemeClr val="accent2"/>
                </a:solidFill>
              </a:rPr>
              <a:t/>
            </a:r>
            <a:br>
              <a:rPr lang="cs-CZ" sz="3100" dirty="0" smtClean="0">
                <a:solidFill>
                  <a:schemeClr val="accent2"/>
                </a:solidFill>
              </a:rPr>
            </a:br>
            <a:r>
              <a:rPr lang="cs-CZ" sz="1300" dirty="0" smtClean="0">
                <a:solidFill>
                  <a:schemeClr val="accent2"/>
                </a:solidFill>
              </a:rPr>
              <a:t>(</a:t>
            </a:r>
            <a:r>
              <a:rPr lang="cs-CZ" sz="1300" dirty="0">
                <a:solidFill>
                  <a:schemeClr val="accent2"/>
                </a:solidFill>
              </a:rPr>
              <a:t>CRI</a:t>
            </a:r>
            <a:r>
              <a:rPr lang="cs-CZ" sz="1300" dirty="0" smtClean="0">
                <a:solidFill>
                  <a:schemeClr val="accent2"/>
                </a:solidFill>
              </a:rPr>
              <a:t>)</a:t>
            </a:r>
            <a:endParaRPr lang="cs-CZ" dirty="0"/>
          </a:p>
        </p:txBody>
      </p:sp>
      <p:sp>
        <p:nvSpPr>
          <p:cNvPr id="3" name="Zástupný symbol pro obsah 2"/>
          <p:cNvSpPr>
            <a:spLocks noGrp="1"/>
          </p:cNvSpPr>
          <p:nvPr>
            <p:ph sz="half" idx="1"/>
          </p:nvPr>
        </p:nvSpPr>
        <p:spPr>
          <a:solidFill>
            <a:schemeClr val="accent3">
              <a:lumMod val="20000"/>
              <a:lumOff val="80000"/>
            </a:schemeClr>
          </a:solidFill>
        </p:spPr>
        <p:txBody>
          <a:bodyPr>
            <a:normAutofit/>
          </a:bodyPr>
          <a:lstStyle/>
          <a:p>
            <a:pPr marL="82296" indent="0">
              <a:buFont typeface="Wingdings 2"/>
              <a:buNone/>
            </a:pPr>
            <a:endParaRPr lang="cs-CZ" sz="2000" dirty="0" smtClean="0">
              <a:solidFill>
                <a:schemeClr val="bg2"/>
              </a:solidFill>
            </a:endParaRPr>
          </a:p>
          <a:p>
            <a:pPr marL="82296" indent="0">
              <a:buFont typeface="Wingdings 2"/>
              <a:buNone/>
            </a:pPr>
            <a:endParaRPr lang="cs-CZ" sz="2000" dirty="0">
              <a:solidFill>
                <a:schemeClr val="bg2"/>
              </a:solidFill>
            </a:endParaRPr>
          </a:p>
          <a:p>
            <a:pPr marL="82296" indent="0">
              <a:buFont typeface="Wingdings 2"/>
              <a:buNone/>
            </a:pPr>
            <a:r>
              <a:rPr lang="cs-CZ" sz="2000" dirty="0" err="1" smtClean="0">
                <a:solidFill>
                  <a:schemeClr val="bg2"/>
                </a:solidFill>
              </a:rPr>
              <a:t>Invertebrate</a:t>
            </a:r>
            <a:endParaRPr lang="cs-CZ" sz="2000" dirty="0">
              <a:solidFill>
                <a:schemeClr val="bg2"/>
              </a:solidFill>
            </a:endParaRPr>
          </a:p>
          <a:p>
            <a:pPr>
              <a:buClr>
                <a:schemeClr val="bg2"/>
              </a:buClr>
            </a:pPr>
            <a:r>
              <a:rPr lang="en-US" sz="2000" dirty="0" smtClean="0"/>
              <a:t>insect </a:t>
            </a:r>
            <a:r>
              <a:rPr lang="en-US" sz="2000" dirty="0"/>
              <a:t>crop pests</a:t>
            </a:r>
          </a:p>
          <a:p>
            <a:pPr>
              <a:buClr>
                <a:schemeClr val="bg2"/>
              </a:buClr>
            </a:pPr>
            <a:r>
              <a:rPr lang="en-US" sz="2000" dirty="0" smtClean="0"/>
              <a:t>their </a:t>
            </a:r>
            <a:r>
              <a:rPr lang="en-US" sz="2000" dirty="0"/>
              <a:t>natural enemies</a:t>
            </a:r>
          </a:p>
          <a:p>
            <a:pPr>
              <a:buClr>
                <a:schemeClr val="bg2"/>
              </a:buClr>
            </a:pPr>
            <a:r>
              <a:rPr lang="en-US" sz="2000" dirty="0" smtClean="0"/>
              <a:t>plant </a:t>
            </a:r>
            <a:r>
              <a:rPr lang="en-US" sz="2000" dirty="0"/>
              <a:t>pathogenic </a:t>
            </a:r>
            <a:r>
              <a:rPr lang="en-US" sz="2000" dirty="0" smtClean="0"/>
              <a:t>nematodes</a:t>
            </a:r>
            <a:endParaRPr lang="cs-CZ" sz="2000" dirty="0" smtClean="0"/>
          </a:p>
          <a:p>
            <a:pPr>
              <a:buClr>
                <a:schemeClr val="bg2"/>
              </a:buClr>
            </a:pPr>
            <a:endParaRPr lang="cs-CZ" sz="2000" dirty="0"/>
          </a:p>
          <a:p>
            <a:pPr>
              <a:buClr>
                <a:schemeClr val="bg2"/>
              </a:buClr>
            </a:pPr>
            <a:r>
              <a:rPr lang="cs-CZ" sz="2000" dirty="0" smtClean="0"/>
              <a:t>30 species</a:t>
            </a:r>
          </a:p>
          <a:p>
            <a:pPr>
              <a:buClr>
                <a:schemeClr val="bg2"/>
              </a:buClr>
            </a:pPr>
            <a:r>
              <a:rPr lang="cs-CZ" sz="2000" dirty="0" err="1" smtClean="0"/>
              <a:t>breeding</a:t>
            </a:r>
            <a:r>
              <a:rPr lang="cs-CZ" sz="2000" dirty="0" smtClean="0"/>
              <a:t> </a:t>
            </a:r>
            <a:r>
              <a:rPr lang="cs-CZ" sz="2000" dirty="0" err="1" smtClean="0"/>
              <a:t>living</a:t>
            </a:r>
            <a:r>
              <a:rPr lang="cs-CZ" sz="2000" dirty="0" smtClean="0"/>
              <a:t> </a:t>
            </a:r>
            <a:r>
              <a:rPr lang="cs-CZ" sz="2000" dirty="0" err="1" smtClean="0"/>
              <a:t>animals</a:t>
            </a:r>
            <a:endParaRPr lang="en-US" sz="2000" dirty="0"/>
          </a:p>
          <a:p>
            <a:pPr marL="82296" indent="0">
              <a:buClr>
                <a:schemeClr val="bg2"/>
              </a:buClr>
              <a:buNone/>
            </a:pPr>
            <a:endParaRPr lang="cs-CZ" dirty="0"/>
          </a:p>
        </p:txBody>
      </p:sp>
      <p:sp>
        <p:nvSpPr>
          <p:cNvPr id="4" name="Zástupný symbol pro obsah 3"/>
          <p:cNvSpPr>
            <a:spLocks noGrp="1"/>
          </p:cNvSpPr>
          <p:nvPr>
            <p:ph sz="half" idx="2"/>
          </p:nvPr>
        </p:nvSpPr>
        <p:spPr/>
        <p:txBody>
          <a:bodyPr>
            <a:normAutofit/>
          </a:bodyPr>
          <a:lstStyle/>
          <a:p>
            <a:endParaRPr lang="cs-CZ" dirty="0"/>
          </a:p>
        </p:txBody>
      </p:sp>
      <p:pic>
        <p:nvPicPr>
          <p:cNvPr id="13314" name="Picture 2" descr="C:\Users\bryxiova\Desktop\leták NP\Pilous rýžový.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1442" y="1844824"/>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7120880" y="4346724"/>
            <a:ext cx="1808162" cy="241300"/>
          </a:xfrm>
          <a:prstGeom prst="rect">
            <a:avLst/>
          </a:prstGeom>
          <a:solidFill>
            <a:srgbClr val="CCCCCC">
              <a:alpha val="60001"/>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altLang="cs-CZ" sz="1000" b="0" i="1" u="none" strike="noStrike" cap="none" normalizeH="0" baseline="0" dirty="0" err="1" smtClean="0">
                <a:ln>
                  <a:noFill/>
                </a:ln>
                <a:solidFill>
                  <a:srgbClr val="4D0000"/>
                </a:solidFill>
                <a:effectLst/>
                <a:latin typeface="Calibri" pitchFamily="34" charset="0"/>
                <a:cs typeface="Arial" pitchFamily="34" charset="0"/>
              </a:rPr>
              <a:t>Sitophilus</a:t>
            </a:r>
            <a:r>
              <a:rPr kumimoji="0" lang="cs-CZ" altLang="cs-CZ" sz="1000" b="0" i="1" u="none" strike="noStrike" cap="none" normalizeH="0" baseline="0" dirty="0" smtClean="0">
                <a:ln>
                  <a:noFill/>
                </a:ln>
                <a:solidFill>
                  <a:srgbClr val="4D0000"/>
                </a:solidFill>
                <a:effectLst/>
                <a:latin typeface="Calibri" pitchFamily="34" charset="0"/>
                <a:cs typeface="Arial" pitchFamily="34" charset="0"/>
              </a:rPr>
              <a:t> </a:t>
            </a:r>
            <a:r>
              <a:rPr kumimoji="0" lang="cs-CZ" altLang="cs-CZ" sz="1000" b="0" i="1" u="none" strike="noStrike" cap="none" normalizeH="0" baseline="0" dirty="0" err="1" smtClean="0">
                <a:ln>
                  <a:noFill/>
                </a:ln>
                <a:solidFill>
                  <a:srgbClr val="4D0000"/>
                </a:solidFill>
                <a:effectLst/>
                <a:latin typeface="Calibri" pitchFamily="34" charset="0"/>
                <a:cs typeface="Arial" pitchFamily="34" charset="0"/>
              </a:rPr>
              <a:t>oryzae</a:t>
            </a:r>
            <a:r>
              <a:rPr kumimoji="0" lang="cs-CZ" altLang="cs-CZ" sz="1000" b="0" i="1" u="none" strike="noStrike" cap="none" normalizeH="0" baseline="0" dirty="0" smtClean="0">
                <a:ln>
                  <a:noFill/>
                </a:ln>
                <a:solidFill>
                  <a:srgbClr val="4D0000"/>
                </a:solidFill>
                <a:effectLst/>
                <a:latin typeface="Calibri" pitchFamily="34" charset="0"/>
                <a:cs typeface="Arial" pitchFamily="34" charset="0"/>
              </a:rPr>
              <a:t> </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564925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87624" y="274320"/>
            <a:ext cx="7746064" cy="1143000"/>
          </a:xfrm>
        </p:spPr>
        <p:txBody>
          <a:bodyPr>
            <a:normAutofit fontScale="90000"/>
          </a:bodyPr>
          <a:lstStyle/>
          <a:p>
            <a:r>
              <a:rPr lang="cs-CZ" sz="3100" dirty="0" err="1">
                <a:solidFill>
                  <a:schemeClr val="accent2"/>
                </a:solidFill>
              </a:rPr>
              <a:t>Collection</a:t>
            </a:r>
            <a:r>
              <a:rPr lang="cs-CZ" sz="3100" dirty="0">
                <a:solidFill>
                  <a:schemeClr val="accent2"/>
                </a:solidFill>
              </a:rPr>
              <a:t> </a:t>
            </a:r>
            <a:r>
              <a:rPr lang="cs-CZ" sz="3100" dirty="0" err="1">
                <a:solidFill>
                  <a:schemeClr val="accent2"/>
                </a:solidFill>
              </a:rPr>
              <a:t>of</a:t>
            </a:r>
            <a:r>
              <a:rPr lang="cs-CZ" sz="3100" dirty="0">
                <a:solidFill>
                  <a:schemeClr val="accent2"/>
                </a:solidFill>
              </a:rPr>
              <a:t> </a:t>
            </a:r>
            <a:r>
              <a:rPr lang="cs-CZ" sz="3100" dirty="0" err="1">
                <a:solidFill>
                  <a:schemeClr val="accent2"/>
                </a:solidFill>
              </a:rPr>
              <a:t>Stored-Product</a:t>
            </a:r>
            <a:r>
              <a:rPr lang="cs-CZ" sz="3100" dirty="0">
                <a:solidFill>
                  <a:schemeClr val="accent2"/>
                </a:solidFill>
              </a:rPr>
              <a:t> </a:t>
            </a:r>
            <a:r>
              <a:rPr lang="cs-CZ" sz="3100" dirty="0" err="1">
                <a:solidFill>
                  <a:schemeClr val="accent2"/>
                </a:solidFill>
              </a:rPr>
              <a:t>Pests</a:t>
            </a:r>
            <a:r>
              <a:rPr lang="cs-CZ" sz="3100" dirty="0">
                <a:solidFill>
                  <a:schemeClr val="accent2"/>
                </a:solidFill>
              </a:rPr>
              <a:t>, </a:t>
            </a:r>
            <a:r>
              <a:rPr lang="cs-CZ" sz="3100" dirty="0" err="1">
                <a:solidFill>
                  <a:schemeClr val="accent2"/>
                </a:solidFill>
              </a:rPr>
              <a:t>Mites</a:t>
            </a:r>
            <a:r>
              <a:rPr lang="cs-CZ" sz="3100" dirty="0">
                <a:solidFill>
                  <a:schemeClr val="accent2"/>
                </a:solidFill>
              </a:rPr>
              <a:t> and </a:t>
            </a:r>
            <a:r>
              <a:rPr lang="cs-CZ" sz="3100" dirty="0" err="1">
                <a:solidFill>
                  <a:schemeClr val="accent2"/>
                </a:solidFill>
              </a:rPr>
              <a:t>Fungi</a:t>
            </a:r>
            <a:r>
              <a:rPr lang="cs-CZ" sz="3100" dirty="0">
                <a:solidFill>
                  <a:schemeClr val="accent2"/>
                </a:solidFill>
              </a:rPr>
              <a:t> </a:t>
            </a:r>
            <a:r>
              <a:rPr lang="cs-CZ" sz="3100" dirty="0" smtClean="0">
                <a:solidFill>
                  <a:schemeClr val="accent2"/>
                </a:solidFill>
              </a:rPr>
              <a:t/>
            </a:r>
            <a:br>
              <a:rPr lang="cs-CZ" sz="3100" dirty="0" smtClean="0">
                <a:solidFill>
                  <a:schemeClr val="accent2"/>
                </a:solidFill>
              </a:rPr>
            </a:br>
            <a:r>
              <a:rPr lang="cs-CZ" sz="1300" dirty="0" smtClean="0">
                <a:solidFill>
                  <a:schemeClr val="accent2"/>
                </a:solidFill>
              </a:rPr>
              <a:t>(</a:t>
            </a:r>
            <a:r>
              <a:rPr lang="cs-CZ" sz="1300" dirty="0">
                <a:solidFill>
                  <a:schemeClr val="accent2"/>
                </a:solidFill>
              </a:rPr>
              <a:t>CRI</a:t>
            </a:r>
            <a:r>
              <a:rPr lang="cs-CZ" sz="1300" dirty="0" smtClean="0">
                <a:solidFill>
                  <a:schemeClr val="accent2"/>
                </a:solidFill>
              </a:rPr>
              <a:t>)</a:t>
            </a:r>
            <a:endParaRPr lang="cs-CZ" dirty="0"/>
          </a:p>
        </p:txBody>
      </p:sp>
      <p:sp>
        <p:nvSpPr>
          <p:cNvPr id="3" name="Zástupný symbol pro obsah 2"/>
          <p:cNvSpPr>
            <a:spLocks noGrp="1"/>
          </p:cNvSpPr>
          <p:nvPr>
            <p:ph sz="half" idx="1"/>
          </p:nvPr>
        </p:nvSpPr>
        <p:spPr>
          <a:solidFill>
            <a:schemeClr val="accent3">
              <a:lumMod val="20000"/>
              <a:lumOff val="80000"/>
            </a:schemeClr>
          </a:solidFill>
        </p:spPr>
        <p:txBody>
          <a:bodyPr>
            <a:normAutofit/>
          </a:bodyPr>
          <a:lstStyle/>
          <a:p>
            <a:r>
              <a:rPr lang="en-US" sz="2000" dirty="0" smtClean="0"/>
              <a:t>- </a:t>
            </a:r>
            <a:r>
              <a:rPr lang="en-US" sz="2000" dirty="0"/>
              <a:t>stored product insects and mites</a:t>
            </a:r>
          </a:p>
          <a:p>
            <a:r>
              <a:rPr lang="en-US" sz="2000" dirty="0" smtClean="0"/>
              <a:t>- </a:t>
            </a:r>
            <a:r>
              <a:rPr lang="en-US" sz="2000" dirty="0"/>
              <a:t>standards for evaluating of sensitivity or resistance to insecticides</a:t>
            </a:r>
          </a:p>
          <a:p>
            <a:r>
              <a:rPr lang="cs-CZ" sz="2000" dirty="0" smtClean="0"/>
              <a:t>129 </a:t>
            </a:r>
            <a:r>
              <a:rPr lang="cs-CZ" sz="2000" dirty="0" smtClean="0"/>
              <a:t>species</a:t>
            </a:r>
          </a:p>
          <a:p>
            <a:endParaRPr lang="cs-CZ" sz="2000" dirty="0"/>
          </a:p>
        </p:txBody>
      </p:sp>
      <p:sp>
        <p:nvSpPr>
          <p:cNvPr id="4" name="Zástupný symbol pro obsah 3"/>
          <p:cNvSpPr>
            <a:spLocks noGrp="1"/>
          </p:cNvSpPr>
          <p:nvPr>
            <p:ph sz="half" idx="2"/>
          </p:nvPr>
        </p:nvSpPr>
        <p:spPr/>
        <p:txBody>
          <a:bodyPr/>
          <a:lstStyle/>
          <a:p>
            <a:endParaRPr lang="cs-CZ"/>
          </a:p>
        </p:txBody>
      </p:sp>
      <p:pic>
        <p:nvPicPr>
          <p:cNvPr id="2050" name="Picture 2" descr="C:\Users\bryxiova\Desktop\Nová složka (2)\Pracovní verze webu NP\skladistni skudci\Ptinus tectus - Aulický 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875839" y="1973035"/>
            <a:ext cx="4381500" cy="3549015"/>
          </a:xfrm>
          <a:prstGeom prst="rect">
            <a:avLst/>
          </a:prstGeom>
          <a:noFill/>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7018152" y="5669081"/>
            <a:ext cx="1808162" cy="241300"/>
          </a:xfrm>
          <a:prstGeom prst="rect">
            <a:avLst/>
          </a:prstGeom>
          <a:solidFill>
            <a:srgbClr val="CCCCCC">
              <a:alpha val="60001"/>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altLang="cs-CZ" sz="1000" b="0" i="1" u="none" strike="noStrike" cap="none" normalizeH="0" baseline="0" smtClean="0">
                <a:ln>
                  <a:noFill/>
                </a:ln>
                <a:solidFill>
                  <a:srgbClr val="4D0000"/>
                </a:solidFill>
                <a:effectLst/>
                <a:latin typeface="Calibri" pitchFamily="34" charset="0"/>
                <a:cs typeface="Arial" pitchFamily="34" charset="0"/>
              </a:rPr>
              <a:t>Ptinus tectus</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956257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82296" indent="0">
              <a:buNone/>
            </a:pPr>
            <a:r>
              <a:rPr lang="cs-CZ" dirty="0" err="1" smtClean="0"/>
              <a:t>Thanks</a:t>
            </a:r>
            <a:r>
              <a:rPr lang="cs-CZ" dirty="0" smtClean="0"/>
              <a:t> </a:t>
            </a:r>
            <a:r>
              <a:rPr lang="cs-CZ" dirty="0" err="1" smtClean="0"/>
              <a:t>for</a:t>
            </a:r>
            <a:r>
              <a:rPr lang="cs-CZ" dirty="0" smtClean="0"/>
              <a:t> </a:t>
            </a:r>
            <a:r>
              <a:rPr lang="cs-CZ" dirty="0" err="1" smtClean="0"/>
              <a:t>your</a:t>
            </a:r>
            <a:r>
              <a:rPr lang="cs-CZ" dirty="0" smtClean="0"/>
              <a:t> </a:t>
            </a:r>
            <a:r>
              <a:rPr lang="cs-CZ" dirty="0" err="1" smtClean="0"/>
              <a:t>attention</a:t>
            </a:r>
            <a:r>
              <a:rPr lang="cs-CZ" dirty="0" smtClean="0"/>
              <a:t>.</a:t>
            </a:r>
            <a:endParaRPr lang="cs-CZ" dirty="0"/>
          </a:p>
        </p:txBody>
      </p:sp>
    </p:spTree>
    <p:extLst>
      <p:ext uri="{BB962C8B-B14F-4D97-AF65-F5344CB8AC3E}">
        <p14:creationId xmlns:p14="http://schemas.microsoft.com/office/powerpoint/2010/main" val="28449107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638"/>
            <a:ext cx="7498080" cy="1642194"/>
          </a:xfrm>
        </p:spPr>
        <p:txBody>
          <a:bodyPr>
            <a:normAutofit fontScale="90000"/>
          </a:bodyPr>
          <a:lstStyle/>
          <a:p>
            <a:r>
              <a:rPr lang="en-US" sz="2200" dirty="0"/>
              <a:t>Bacteria </a:t>
            </a:r>
            <a:r>
              <a:rPr lang="en-US" sz="2200" dirty="0" err="1" smtClean="0"/>
              <a:t>consti</a:t>
            </a:r>
            <a:r>
              <a:rPr lang="cs-CZ" sz="2200" dirty="0" smtClean="0"/>
              <a:t>t</a:t>
            </a:r>
            <a:r>
              <a:rPr lang="en-US" sz="2200" dirty="0" err="1" smtClean="0"/>
              <a:t>ute</a:t>
            </a:r>
            <a:r>
              <a:rPr lang="en-US" sz="2200" dirty="0" smtClean="0"/>
              <a:t> </a:t>
            </a:r>
            <a:r>
              <a:rPr lang="en-US" sz="2200" dirty="0"/>
              <a:t>the biggest group of maintained microorganisms, closely followed by fungi and viruses.  Two collections rear animals – arthropods (mites and insects) that are pests of stored food and feed products and plant pathogenic nematodes. </a:t>
            </a:r>
            <a:endParaRPr lang="cs-CZ" sz="2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435100" y="1916832"/>
            <a:ext cx="7499350" cy="429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480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sz="2400" dirty="0">
                <a:solidFill>
                  <a:schemeClr val="accent2"/>
                </a:solidFill>
                <a:effectLst>
                  <a:outerShdw blurRad="38100" dist="38100" dir="2700000" algn="tl">
                    <a:srgbClr val="000000">
                      <a:alpha val="43137"/>
                    </a:srgbClr>
                  </a:outerShdw>
                </a:effectLst>
              </a:rPr>
              <a:t>Culture strains can be divided into two groups concerning to their usefulness and harmfulness. </a:t>
            </a:r>
            <a:endParaRPr lang="cs-CZ" sz="2400" dirty="0">
              <a:solidFill>
                <a:schemeClr val="accent2"/>
              </a:solidFill>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solidFill>
            <a:schemeClr val="accent3">
              <a:lumMod val="20000"/>
              <a:lumOff val="80000"/>
            </a:schemeClr>
          </a:solidFill>
        </p:spPr>
        <p:txBody>
          <a:bodyPr>
            <a:normAutofit/>
          </a:bodyPr>
          <a:lstStyle/>
          <a:p>
            <a:pPr marL="82296" indent="0">
              <a:buNone/>
            </a:pPr>
            <a:r>
              <a:rPr lang="en-GB" sz="2400" dirty="0"/>
              <a:t> </a:t>
            </a:r>
            <a:r>
              <a:rPr lang="cs-CZ" sz="2000" dirty="0" err="1" smtClean="0"/>
              <a:t>Fourteen</a:t>
            </a:r>
            <a:r>
              <a:rPr lang="en-GB" sz="2000" dirty="0" smtClean="0"/>
              <a:t> </a:t>
            </a:r>
            <a:r>
              <a:rPr lang="en-GB" sz="2000" dirty="0"/>
              <a:t>collections maintain viruses, bacteria and fungi pathogenic to plant and animals. </a:t>
            </a:r>
            <a:endParaRPr lang="cs-CZ" sz="2000" dirty="0" smtClean="0"/>
          </a:p>
          <a:p>
            <a:pPr marL="82296" indent="0">
              <a:buNone/>
            </a:pPr>
            <a:endParaRPr lang="cs-CZ" sz="2000" dirty="0"/>
          </a:p>
          <a:p>
            <a:pPr marL="82296" indent="0">
              <a:buNone/>
            </a:pPr>
            <a:r>
              <a:rPr lang="en-GB" sz="2000" dirty="0"/>
              <a:t>Remaining 6 collections hold beneficial microorganisms, such as brewery yeast strains, lactic acid bacteria and yeasts involved in fermenting dairy products, fungi from basidiomycetes group utilizable  for  bioremediation of soil, ethanol fermentation yeasts,  beneficial nitrogen-fixating rhizobia, baker’s yeasts and other yeasts and bacteria used for special production in food industry.  </a:t>
            </a:r>
            <a:endParaRPr lang="cs-CZ" sz="2000" dirty="0"/>
          </a:p>
          <a:p>
            <a:pPr marL="82296" indent="0">
              <a:buNone/>
            </a:pPr>
            <a:endParaRPr lang="cs-CZ" dirty="0"/>
          </a:p>
        </p:txBody>
      </p:sp>
    </p:spTree>
    <p:extLst>
      <p:ext uri="{BB962C8B-B14F-4D97-AF65-F5344CB8AC3E}">
        <p14:creationId xmlns:p14="http://schemas.microsoft.com/office/powerpoint/2010/main" val="4267475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9632" y="260648"/>
            <a:ext cx="7416824" cy="850106"/>
          </a:xfrm>
        </p:spPr>
        <p:txBody>
          <a:bodyPr>
            <a:noAutofit/>
          </a:bodyPr>
          <a:lstStyle/>
          <a:p>
            <a:r>
              <a:rPr lang="cs-CZ" sz="2400" dirty="0" err="1">
                <a:solidFill>
                  <a:schemeClr val="accent2"/>
                </a:solidFill>
              </a:rPr>
              <a:t>The</a:t>
            </a:r>
            <a:r>
              <a:rPr lang="cs-CZ" sz="2400" dirty="0">
                <a:solidFill>
                  <a:schemeClr val="accent2"/>
                </a:solidFill>
              </a:rPr>
              <a:t> </a:t>
            </a:r>
            <a:r>
              <a:rPr lang="cs-CZ" sz="2400" dirty="0" err="1">
                <a:solidFill>
                  <a:schemeClr val="accent2"/>
                </a:solidFill>
              </a:rPr>
              <a:t>National</a:t>
            </a:r>
            <a:r>
              <a:rPr lang="cs-CZ" sz="2400" dirty="0">
                <a:solidFill>
                  <a:schemeClr val="accent2"/>
                </a:solidFill>
              </a:rPr>
              <a:t> </a:t>
            </a:r>
            <a:r>
              <a:rPr lang="cs-CZ" sz="2400" dirty="0" err="1">
                <a:solidFill>
                  <a:schemeClr val="accent2"/>
                </a:solidFill>
              </a:rPr>
              <a:t>Programme</a:t>
            </a:r>
            <a:r>
              <a:rPr lang="cs-CZ" sz="2400" dirty="0">
                <a:solidFill>
                  <a:schemeClr val="accent2"/>
                </a:solidFill>
              </a:rPr>
              <a:t> </a:t>
            </a:r>
            <a:r>
              <a:rPr lang="cs-CZ" sz="2400" dirty="0" err="1">
                <a:solidFill>
                  <a:schemeClr val="accent2"/>
                </a:solidFill>
              </a:rPr>
              <a:t>consists</a:t>
            </a:r>
            <a:r>
              <a:rPr lang="cs-CZ" sz="2400" dirty="0">
                <a:solidFill>
                  <a:schemeClr val="accent2"/>
                </a:solidFill>
              </a:rPr>
              <a:t> </a:t>
            </a:r>
            <a:r>
              <a:rPr lang="cs-CZ" sz="2400" dirty="0" err="1">
                <a:solidFill>
                  <a:schemeClr val="accent2"/>
                </a:solidFill>
              </a:rPr>
              <a:t>from</a:t>
            </a:r>
            <a:r>
              <a:rPr lang="cs-CZ" sz="2400" dirty="0">
                <a:solidFill>
                  <a:schemeClr val="accent2"/>
                </a:solidFill>
              </a:rPr>
              <a:t> 20 </a:t>
            </a:r>
            <a:r>
              <a:rPr lang="cs-CZ" sz="2400" dirty="0" err="1">
                <a:solidFill>
                  <a:schemeClr val="accent2"/>
                </a:solidFill>
              </a:rPr>
              <a:t>collections</a:t>
            </a:r>
            <a:r>
              <a:rPr lang="cs-CZ" sz="2400" dirty="0">
                <a:solidFill>
                  <a:schemeClr val="accent2"/>
                </a:solidFill>
              </a:rPr>
              <a:t> </a:t>
            </a:r>
            <a:r>
              <a:rPr lang="cs-CZ" sz="2400" dirty="0" err="1">
                <a:solidFill>
                  <a:schemeClr val="accent2"/>
                </a:solidFill>
              </a:rPr>
              <a:t>of</a:t>
            </a:r>
            <a:r>
              <a:rPr lang="cs-CZ" sz="2400" dirty="0">
                <a:solidFill>
                  <a:schemeClr val="accent2"/>
                </a:solidFill>
              </a:rPr>
              <a:t> </a:t>
            </a:r>
            <a:r>
              <a:rPr lang="cs-CZ" sz="2400" dirty="0" err="1">
                <a:solidFill>
                  <a:schemeClr val="accent2"/>
                </a:solidFill>
              </a:rPr>
              <a:t>genetic</a:t>
            </a:r>
            <a:r>
              <a:rPr lang="cs-CZ" sz="2400" dirty="0">
                <a:solidFill>
                  <a:schemeClr val="accent2"/>
                </a:solidFill>
              </a:rPr>
              <a:t> </a:t>
            </a:r>
            <a:r>
              <a:rPr lang="cs-CZ" sz="2400" dirty="0" err="1">
                <a:solidFill>
                  <a:schemeClr val="accent2"/>
                </a:solidFill>
              </a:rPr>
              <a:t>resources</a:t>
            </a:r>
            <a:r>
              <a:rPr lang="cs-CZ" sz="2400" dirty="0">
                <a:solidFill>
                  <a:schemeClr val="accent2"/>
                </a:solidFill>
              </a:rPr>
              <a:t> </a:t>
            </a:r>
            <a:r>
              <a:rPr lang="cs-CZ" sz="2400" dirty="0" err="1">
                <a:solidFill>
                  <a:schemeClr val="accent2"/>
                </a:solidFill>
              </a:rPr>
              <a:t>held</a:t>
            </a:r>
            <a:r>
              <a:rPr lang="cs-CZ" sz="2400" dirty="0">
                <a:solidFill>
                  <a:schemeClr val="accent2"/>
                </a:solidFill>
              </a:rPr>
              <a:t> in 12 </a:t>
            </a:r>
            <a:r>
              <a:rPr lang="cs-CZ" sz="2400" dirty="0" err="1">
                <a:solidFill>
                  <a:schemeClr val="accent2"/>
                </a:solidFill>
              </a:rPr>
              <a:t>different</a:t>
            </a:r>
            <a:r>
              <a:rPr lang="cs-CZ" sz="2400" dirty="0">
                <a:solidFill>
                  <a:schemeClr val="accent2"/>
                </a:solidFill>
              </a:rPr>
              <a:t> </a:t>
            </a:r>
            <a:r>
              <a:rPr lang="cs-CZ" sz="2400" dirty="0" err="1">
                <a:solidFill>
                  <a:schemeClr val="accent2"/>
                </a:solidFill>
              </a:rPr>
              <a:t>bodies</a:t>
            </a:r>
            <a:r>
              <a:rPr lang="cs-CZ" sz="2400" dirty="0" smtClean="0">
                <a:solidFill>
                  <a:schemeClr val="accent2"/>
                </a:solidFill>
              </a:rPr>
              <a:t>:</a:t>
            </a:r>
            <a:endParaRPr lang="cs-CZ" sz="2400" dirty="0">
              <a:solidFill>
                <a:schemeClr val="accent2"/>
              </a:solidFill>
            </a:endParaRPr>
          </a:p>
        </p:txBody>
      </p:sp>
      <p:sp>
        <p:nvSpPr>
          <p:cNvPr id="3" name="Zástupný symbol pro obsah 2"/>
          <p:cNvSpPr>
            <a:spLocks noGrp="1"/>
          </p:cNvSpPr>
          <p:nvPr>
            <p:ph idx="1"/>
          </p:nvPr>
        </p:nvSpPr>
        <p:spPr>
          <a:xfrm>
            <a:off x="1187624" y="1340768"/>
            <a:ext cx="7776864" cy="5256584"/>
          </a:xfrm>
          <a:solidFill>
            <a:schemeClr val="accent3">
              <a:lumMod val="20000"/>
              <a:lumOff val="80000"/>
            </a:schemeClr>
          </a:solidFill>
        </p:spPr>
        <p:txBody>
          <a:bodyPr>
            <a:noAutofit/>
          </a:bodyPr>
          <a:lstStyle/>
          <a:p>
            <a:pPr>
              <a:buClr>
                <a:schemeClr val="bg2"/>
              </a:buClr>
            </a:pPr>
            <a:r>
              <a:rPr lang="cs-CZ" sz="1200" dirty="0" err="1" smtClean="0">
                <a:effectLst>
                  <a:outerShdw blurRad="38100" dist="38100" dir="2700000" algn="tl">
                    <a:srgbClr val="000000">
                      <a:alpha val="43137"/>
                    </a:srgbClr>
                  </a:outerShdw>
                </a:effectLst>
              </a:rPr>
              <a:t>Collection</a:t>
            </a:r>
            <a:r>
              <a:rPr lang="cs-CZ" sz="1200" dirty="0" smtClean="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of</a:t>
            </a:r>
            <a:r>
              <a:rPr lang="cs-CZ" sz="1200" dirty="0">
                <a:effectLst>
                  <a:outerShdw blurRad="38100" dist="38100" dir="2700000" algn="tl">
                    <a:srgbClr val="000000">
                      <a:alpha val="43137"/>
                    </a:srgbClr>
                  </a:outerShdw>
                </a:effectLst>
              </a:rPr>
              <a:t> Plant </a:t>
            </a:r>
            <a:r>
              <a:rPr lang="cs-CZ" sz="1200" dirty="0" err="1">
                <a:effectLst>
                  <a:outerShdw blurRad="38100" dist="38100" dir="2700000" algn="tl">
                    <a:srgbClr val="000000">
                      <a:alpha val="43137"/>
                    </a:srgbClr>
                  </a:outerShdw>
                </a:effectLst>
              </a:rPr>
              <a:t>Pathogenic</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Viruses</a:t>
            </a:r>
            <a:r>
              <a:rPr lang="cs-CZ" sz="1200" dirty="0">
                <a:effectLst>
                  <a:outerShdw blurRad="38100" dist="38100" dir="2700000" algn="tl">
                    <a:srgbClr val="000000">
                      <a:alpha val="43137"/>
                    </a:srgbClr>
                  </a:outerShdw>
                </a:effectLst>
              </a:rPr>
              <a:t> </a:t>
            </a:r>
            <a:r>
              <a:rPr lang="cs-CZ" sz="1000" dirty="0"/>
              <a:t>(</a:t>
            </a:r>
            <a:r>
              <a:rPr lang="cs-CZ" sz="1000" dirty="0" err="1"/>
              <a:t>Crop</a:t>
            </a:r>
            <a:r>
              <a:rPr lang="cs-CZ" sz="1000" dirty="0"/>
              <a:t> </a:t>
            </a:r>
            <a:r>
              <a:rPr lang="cs-CZ" sz="1000" dirty="0" err="1"/>
              <a:t>Research</a:t>
            </a:r>
            <a:r>
              <a:rPr lang="cs-CZ" sz="1000" dirty="0"/>
              <a:t> Institute Prague - CRI)</a:t>
            </a:r>
          </a:p>
          <a:p>
            <a:pPr>
              <a:buClr>
                <a:schemeClr val="bg2"/>
              </a:buClr>
            </a:pPr>
            <a:r>
              <a:rPr lang="cs-CZ" sz="1200" dirty="0" err="1">
                <a:effectLst>
                  <a:outerShdw blurRad="38100" dist="38100" dir="2700000" algn="tl">
                    <a:srgbClr val="000000">
                      <a:alpha val="43137"/>
                    </a:srgbClr>
                  </a:outerShdw>
                </a:effectLst>
              </a:rPr>
              <a:t>Collection</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of</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Potato-Pathogenic</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Viruses</a:t>
            </a:r>
            <a:r>
              <a:rPr lang="cs-CZ" sz="1200" dirty="0">
                <a:effectLst>
                  <a:outerShdw blurRad="38100" dist="38100" dir="2700000" algn="tl">
                    <a:srgbClr val="000000">
                      <a:alpha val="43137"/>
                    </a:srgbClr>
                  </a:outerShdw>
                </a:effectLst>
              </a:rPr>
              <a:t> </a:t>
            </a:r>
            <a:r>
              <a:rPr lang="cs-CZ" sz="1000" dirty="0"/>
              <a:t>(</a:t>
            </a:r>
            <a:r>
              <a:rPr lang="cs-CZ" sz="1000" dirty="0" err="1"/>
              <a:t>Potato</a:t>
            </a:r>
            <a:r>
              <a:rPr lang="cs-CZ" sz="1000" dirty="0"/>
              <a:t> </a:t>
            </a:r>
            <a:r>
              <a:rPr lang="cs-CZ" sz="1000" dirty="0" err="1"/>
              <a:t>Research</a:t>
            </a:r>
            <a:r>
              <a:rPr lang="cs-CZ" sz="1000" dirty="0"/>
              <a:t> Institute </a:t>
            </a:r>
            <a:r>
              <a:rPr lang="cs-CZ" sz="1000" dirty="0" err="1"/>
              <a:t>Havlickuv</a:t>
            </a:r>
            <a:r>
              <a:rPr lang="cs-CZ" sz="1000" dirty="0"/>
              <a:t> Brod)</a:t>
            </a:r>
          </a:p>
          <a:p>
            <a:pPr>
              <a:buClr>
                <a:schemeClr val="bg2"/>
              </a:buClr>
            </a:pPr>
            <a:r>
              <a:rPr lang="cs-CZ" sz="1200" dirty="0" err="1">
                <a:effectLst>
                  <a:outerShdw blurRad="38100" dist="38100" dir="2700000" algn="tl">
                    <a:srgbClr val="000000">
                      <a:alpha val="43137"/>
                    </a:srgbClr>
                  </a:outerShdw>
                </a:effectLst>
              </a:rPr>
              <a:t>Collection</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of</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Fruit</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Trees</a:t>
            </a:r>
            <a:r>
              <a:rPr lang="cs-CZ" sz="1200" dirty="0">
                <a:effectLst>
                  <a:outerShdw blurRad="38100" dist="38100" dir="2700000" algn="tl">
                    <a:srgbClr val="000000">
                      <a:alpha val="43137"/>
                    </a:srgbClr>
                  </a:outerShdw>
                </a:effectLst>
              </a:rPr>
              <a:t> and </a:t>
            </a:r>
            <a:r>
              <a:rPr lang="cs-CZ" sz="1200" dirty="0" err="1">
                <a:effectLst>
                  <a:outerShdw blurRad="38100" dist="38100" dir="2700000" algn="tl">
                    <a:srgbClr val="000000">
                      <a:alpha val="43137"/>
                    </a:srgbClr>
                  </a:outerShdw>
                </a:effectLst>
              </a:rPr>
              <a:t>Small</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Fruit</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Viruses</a:t>
            </a:r>
            <a:r>
              <a:rPr lang="cs-CZ" sz="1200" dirty="0">
                <a:effectLst>
                  <a:outerShdw blurRad="38100" dist="38100" dir="2700000" algn="tl">
                    <a:srgbClr val="000000">
                      <a:alpha val="43137"/>
                    </a:srgbClr>
                  </a:outerShdw>
                </a:effectLst>
              </a:rPr>
              <a:t> </a:t>
            </a:r>
            <a:r>
              <a:rPr lang="cs-CZ" sz="1000" dirty="0"/>
              <a:t>(</a:t>
            </a:r>
            <a:r>
              <a:rPr lang="cs-CZ" sz="1000" dirty="0" err="1"/>
              <a:t>Research</a:t>
            </a:r>
            <a:r>
              <a:rPr lang="cs-CZ" sz="1000" dirty="0"/>
              <a:t> and </a:t>
            </a:r>
            <a:r>
              <a:rPr lang="cs-CZ" sz="1000" dirty="0" err="1"/>
              <a:t>Breeding</a:t>
            </a:r>
            <a:r>
              <a:rPr lang="cs-CZ" sz="1000" dirty="0"/>
              <a:t> Institute </a:t>
            </a:r>
            <a:r>
              <a:rPr lang="cs-CZ" sz="1000" dirty="0" err="1"/>
              <a:t>of</a:t>
            </a:r>
            <a:r>
              <a:rPr lang="cs-CZ" sz="1000" dirty="0"/>
              <a:t> Pomology Holovousy)</a:t>
            </a:r>
          </a:p>
          <a:p>
            <a:pPr>
              <a:buClr>
                <a:schemeClr val="bg2"/>
              </a:buClr>
            </a:pPr>
            <a:r>
              <a:rPr lang="cs-CZ" sz="1200" dirty="0" err="1">
                <a:effectLst>
                  <a:outerShdw blurRad="38100" dist="38100" dir="2700000" algn="tl">
                    <a:srgbClr val="000000">
                      <a:alpha val="43137"/>
                    </a:srgbClr>
                  </a:outerShdw>
                </a:effectLst>
              </a:rPr>
              <a:t>Collection</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of</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Ornamental</a:t>
            </a:r>
            <a:r>
              <a:rPr lang="cs-CZ" sz="1200" dirty="0">
                <a:effectLst>
                  <a:outerShdw blurRad="38100" dist="38100" dir="2700000" algn="tl">
                    <a:srgbClr val="000000">
                      <a:alpha val="43137"/>
                    </a:srgbClr>
                  </a:outerShdw>
                </a:effectLst>
              </a:rPr>
              <a:t> Plant </a:t>
            </a:r>
            <a:r>
              <a:rPr lang="cs-CZ" sz="1200" dirty="0" err="1">
                <a:effectLst>
                  <a:outerShdw blurRad="38100" dist="38100" dir="2700000" algn="tl">
                    <a:srgbClr val="000000">
                      <a:alpha val="43137"/>
                    </a:srgbClr>
                  </a:outerShdw>
                </a:effectLst>
              </a:rPr>
              <a:t>Viruses</a:t>
            </a:r>
            <a:r>
              <a:rPr lang="cs-CZ" sz="1200" dirty="0">
                <a:effectLst>
                  <a:outerShdw blurRad="38100" dist="38100" dir="2700000" algn="tl">
                    <a:srgbClr val="000000">
                      <a:alpha val="43137"/>
                    </a:srgbClr>
                  </a:outerShdw>
                </a:effectLst>
              </a:rPr>
              <a:t> </a:t>
            </a:r>
            <a:r>
              <a:rPr lang="cs-CZ" sz="1000" dirty="0"/>
              <a:t>(</a:t>
            </a:r>
            <a:r>
              <a:rPr lang="cs-CZ" sz="1000" dirty="0" err="1"/>
              <a:t>Research</a:t>
            </a:r>
            <a:r>
              <a:rPr lang="cs-CZ" sz="1000" dirty="0"/>
              <a:t> Institute </a:t>
            </a:r>
            <a:r>
              <a:rPr lang="cs-CZ" sz="1000" dirty="0" err="1"/>
              <a:t>for</a:t>
            </a:r>
            <a:r>
              <a:rPr lang="cs-CZ" sz="1000" dirty="0"/>
              <a:t> </a:t>
            </a:r>
            <a:r>
              <a:rPr lang="cs-CZ" sz="1000" dirty="0" err="1"/>
              <a:t>Landscape</a:t>
            </a:r>
            <a:r>
              <a:rPr lang="cs-CZ" sz="1000" dirty="0"/>
              <a:t> and </a:t>
            </a:r>
            <a:r>
              <a:rPr lang="cs-CZ" sz="1000" dirty="0" err="1"/>
              <a:t>Ornamental</a:t>
            </a:r>
            <a:r>
              <a:rPr lang="cs-CZ" sz="1000" dirty="0"/>
              <a:t> </a:t>
            </a:r>
            <a:r>
              <a:rPr lang="cs-CZ" sz="1000" dirty="0" err="1"/>
              <a:t>Gardening</a:t>
            </a:r>
            <a:r>
              <a:rPr lang="cs-CZ" sz="1000" dirty="0"/>
              <a:t> </a:t>
            </a:r>
            <a:r>
              <a:rPr lang="cs-CZ" sz="1000" dirty="0" err="1"/>
              <a:t>Pruhonice</a:t>
            </a:r>
            <a:r>
              <a:rPr lang="cs-CZ" sz="1000" dirty="0"/>
              <a:t> - RILOG)</a:t>
            </a:r>
          </a:p>
          <a:p>
            <a:pPr>
              <a:buClr>
                <a:schemeClr val="bg2"/>
              </a:buClr>
            </a:pPr>
            <a:r>
              <a:rPr lang="cs-CZ" sz="1200" dirty="0" err="1">
                <a:effectLst>
                  <a:outerShdw blurRad="38100" dist="38100" dir="2700000" algn="tl">
                    <a:srgbClr val="000000">
                      <a:alpha val="43137"/>
                    </a:srgbClr>
                  </a:outerShdw>
                </a:effectLst>
              </a:rPr>
              <a:t>Collection</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of</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Phytopathogenic</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Bacteria</a:t>
            </a:r>
            <a:r>
              <a:rPr lang="cs-CZ" sz="1200" dirty="0">
                <a:effectLst>
                  <a:outerShdw blurRad="38100" dist="38100" dir="2700000" algn="tl">
                    <a:srgbClr val="000000">
                      <a:alpha val="43137"/>
                    </a:srgbClr>
                  </a:outerShdw>
                </a:effectLst>
              </a:rPr>
              <a:t> </a:t>
            </a:r>
            <a:r>
              <a:rPr lang="cs-CZ" sz="1000" dirty="0"/>
              <a:t>(CRI)</a:t>
            </a:r>
          </a:p>
          <a:p>
            <a:pPr>
              <a:buClr>
                <a:schemeClr val="bg2"/>
              </a:buClr>
            </a:pPr>
            <a:r>
              <a:rPr lang="cs-CZ" sz="1200" dirty="0" err="1">
                <a:effectLst>
                  <a:outerShdw blurRad="38100" dist="38100" dir="2700000" algn="tl">
                    <a:srgbClr val="000000">
                      <a:alpha val="43137"/>
                    </a:srgbClr>
                  </a:outerShdw>
                </a:effectLst>
              </a:rPr>
              <a:t>Culture</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Collection</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of</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Rhizobia</a:t>
            </a:r>
            <a:r>
              <a:rPr lang="cs-CZ" sz="1200" dirty="0">
                <a:effectLst>
                  <a:outerShdw blurRad="38100" dist="38100" dir="2700000" algn="tl">
                    <a:srgbClr val="000000">
                      <a:alpha val="43137"/>
                    </a:srgbClr>
                  </a:outerShdw>
                </a:effectLst>
              </a:rPr>
              <a:t> </a:t>
            </a:r>
            <a:r>
              <a:rPr lang="cs-CZ" sz="1000" dirty="0"/>
              <a:t>(CRI)</a:t>
            </a:r>
          </a:p>
          <a:p>
            <a:pPr>
              <a:buClr>
                <a:schemeClr val="bg2"/>
              </a:buClr>
            </a:pPr>
            <a:r>
              <a:rPr lang="cs-CZ" sz="1200" dirty="0" err="1">
                <a:effectLst>
                  <a:outerShdw blurRad="38100" dist="38100" dir="2700000" algn="tl">
                    <a:srgbClr val="000000">
                      <a:alpha val="43137"/>
                    </a:srgbClr>
                  </a:outerShdw>
                </a:effectLst>
              </a:rPr>
              <a:t>Collection</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of</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Phytopathogenic</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Fungi</a:t>
            </a:r>
            <a:r>
              <a:rPr lang="cs-CZ" sz="1200" dirty="0">
                <a:effectLst>
                  <a:outerShdw blurRad="38100" dist="38100" dir="2700000" algn="tl">
                    <a:srgbClr val="000000">
                      <a:alpha val="43137"/>
                    </a:srgbClr>
                  </a:outerShdw>
                </a:effectLst>
              </a:rPr>
              <a:t> </a:t>
            </a:r>
            <a:r>
              <a:rPr lang="cs-CZ" sz="1000" dirty="0"/>
              <a:t>(CRI)</a:t>
            </a:r>
          </a:p>
          <a:p>
            <a:pPr>
              <a:buClr>
                <a:schemeClr val="bg2"/>
              </a:buClr>
            </a:pPr>
            <a:r>
              <a:rPr lang="cs-CZ" sz="1200" dirty="0" err="1">
                <a:effectLst>
                  <a:outerShdw blurRad="38100" dist="38100" dir="2700000" algn="tl">
                    <a:srgbClr val="000000">
                      <a:alpha val="43137"/>
                    </a:srgbClr>
                  </a:outerShdw>
                </a:effectLst>
              </a:rPr>
              <a:t>Culture</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Collection</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of</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Basidiomycetes</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Important</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for</a:t>
            </a:r>
            <a:r>
              <a:rPr lang="cs-CZ" sz="1200" dirty="0">
                <a:effectLst>
                  <a:outerShdw blurRad="38100" dist="38100" dir="2700000" algn="tl">
                    <a:srgbClr val="000000">
                      <a:alpha val="43137"/>
                    </a:srgbClr>
                  </a:outerShdw>
                </a:effectLst>
              </a:rPr>
              <a:t> </a:t>
            </a:r>
            <a:r>
              <a:rPr lang="cs-CZ" sz="1200" dirty="0" err="1" smtClean="0">
                <a:effectLst>
                  <a:outerShdw blurRad="38100" dist="38100" dir="2700000" algn="tl">
                    <a:srgbClr val="000000">
                      <a:alpha val="43137"/>
                    </a:srgbClr>
                  </a:outerShdw>
                </a:effectLst>
              </a:rPr>
              <a:t>Agriculture</a:t>
            </a:r>
            <a:r>
              <a:rPr lang="cs-CZ" sz="1200" dirty="0">
                <a:effectLst>
                  <a:outerShdw blurRad="38100" dist="38100" dir="2700000" algn="tl">
                    <a:srgbClr val="000000">
                      <a:alpha val="43137"/>
                    </a:srgbClr>
                  </a:outerShdw>
                </a:effectLst>
              </a:rPr>
              <a:t> </a:t>
            </a:r>
            <a:r>
              <a:rPr lang="cs-CZ" sz="1000" dirty="0" smtClean="0"/>
              <a:t>(Institute </a:t>
            </a:r>
            <a:r>
              <a:rPr lang="cs-CZ" sz="1000" dirty="0" err="1"/>
              <a:t>of</a:t>
            </a:r>
            <a:r>
              <a:rPr lang="cs-CZ" sz="1000" dirty="0"/>
              <a:t> </a:t>
            </a:r>
            <a:r>
              <a:rPr lang="cs-CZ" sz="1000" dirty="0" err="1"/>
              <a:t>Microbiology</a:t>
            </a:r>
            <a:r>
              <a:rPr lang="cs-CZ" sz="1000" dirty="0"/>
              <a:t>, </a:t>
            </a:r>
            <a:r>
              <a:rPr lang="cs-CZ" sz="1000" dirty="0" err="1"/>
              <a:t>Academy</a:t>
            </a:r>
            <a:r>
              <a:rPr lang="cs-CZ" sz="1000" dirty="0"/>
              <a:t> </a:t>
            </a:r>
            <a:r>
              <a:rPr lang="cs-CZ" sz="1000" dirty="0" err="1"/>
              <a:t>of</a:t>
            </a:r>
            <a:r>
              <a:rPr lang="cs-CZ" sz="1000" dirty="0"/>
              <a:t> </a:t>
            </a:r>
            <a:r>
              <a:rPr lang="cs-CZ" sz="1000" dirty="0" err="1"/>
              <a:t>Sciences</a:t>
            </a:r>
            <a:r>
              <a:rPr lang="cs-CZ" sz="1000" dirty="0"/>
              <a:t>, Prague)</a:t>
            </a:r>
          </a:p>
          <a:p>
            <a:pPr>
              <a:buClr>
                <a:schemeClr val="bg2"/>
              </a:buClr>
            </a:pPr>
            <a:r>
              <a:rPr lang="cs-CZ" sz="1200" dirty="0" err="1">
                <a:effectLst>
                  <a:outerShdw blurRad="38100" dist="38100" dir="2700000" algn="tl">
                    <a:srgbClr val="000000">
                      <a:alpha val="43137"/>
                    </a:srgbClr>
                  </a:outerShdw>
                </a:effectLst>
              </a:rPr>
              <a:t>Culture</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Collection</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of</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Fungi</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Important</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for</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Agriculture</a:t>
            </a:r>
            <a:r>
              <a:rPr lang="cs-CZ" sz="1200" dirty="0">
                <a:effectLst>
                  <a:outerShdw blurRad="38100" dist="38100" dir="2700000" algn="tl">
                    <a:srgbClr val="000000">
                      <a:alpha val="43137"/>
                    </a:srgbClr>
                  </a:outerShdw>
                </a:effectLst>
              </a:rPr>
              <a:t> and Food </a:t>
            </a:r>
            <a:r>
              <a:rPr lang="cs-CZ" sz="1200" dirty="0" err="1">
                <a:effectLst>
                  <a:outerShdw blurRad="38100" dist="38100" dir="2700000" algn="tl">
                    <a:srgbClr val="000000">
                      <a:alpha val="43137"/>
                    </a:srgbClr>
                  </a:outerShdw>
                </a:effectLst>
              </a:rPr>
              <a:t>Industry</a:t>
            </a:r>
            <a:r>
              <a:rPr lang="cs-CZ" sz="1200" dirty="0">
                <a:effectLst>
                  <a:outerShdw blurRad="38100" dist="38100" dir="2700000" algn="tl">
                    <a:srgbClr val="000000">
                      <a:alpha val="43137"/>
                    </a:srgbClr>
                  </a:outerShdw>
                </a:effectLst>
              </a:rPr>
              <a:t> </a:t>
            </a:r>
            <a:r>
              <a:rPr lang="cs-CZ" sz="1000" dirty="0"/>
              <a:t>(Charles University Prague)</a:t>
            </a:r>
          </a:p>
          <a:p>
            <a:pPr>
              <a:buClr>
                <a:schemeClr val="bg2"/>
              </a:buClr>
            </a:pPr>
            <a:r>
              <a:rPr lang="cs-CZ" sz="1200" dirty="0" err="1">
                <a:effectLst>
                  <a:outerShdw blurRad="38100" dist="38100" dir="2700000" algn="tl">
                    <a:srgbClr val="000000">
                      <a:alpha val="43137"/>
                    </a:srgbClr>
                  </a:outerShdw>
                </a:effectLst>
              </a:rPr>
              <a:t>Collection</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of</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Fungi</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Important</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for</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Horticulture</a:t>
            </a:r>
            <a:r>
              <a:rPr lang="cs-CZ" sz="1200" dirty="0">
                <a:effectLst>
                  <a:outerShdw blurRad="38100" dist="38100" dir="2700000" algn="tl">
                    <a:srgbClr val="000000">
                      <a:alpha val="43137"/>
                    </a:srgbClr>
                  </a:outerShdw>
                </a:effectLst>
              </a:rPr>
              <a:t> – </a:t>
            </a:r>
            <a:r>
              <a:rPr lang="cs-CZ" sz="1200" dirty="0" err="1">
                <a:effectLst>
                  <a:outerShdw blurRad="38100" dist="38100" dir="2700000" algn="tl">
                    <a:srgbClr val="000000">
                      <a:alpha val="43137"/>
                    </a:srgbClr>
                  </a:outerShdw>
                </a:effectLst>
              </a:rPr>
              <a:t>Macromycetes</a:t>
            </a:r>
            <a:r>
              <a:rPr lang="cs-CZ" sz="1200" dirty="0">
                <a:effectLst>
                  <a:outerShdw blurRad="38100" dist="38100" dir="2700000" algn="tl">
                    <a:srgbClr val="000000">
                      <a:alpha val="43137"/>
                    </a:srgbClr>
                  </a:outerShdw>
                </a:effectLst>
              </a:rPr>
              <a:t> </a:t>
            </a:r>
            <a:r>
              <a:rPr lang="cs-CZ" sz="1000" dirty="0"/>
              <a:t>(CRI)</a:t>
            </a:r>
          </a:p>
          <a:p>
            <a:pPr>
              <a:buClr>
                <a:schemeClr val="bg2"/>
              </a:buClr>
            </a:pPr>
            <a:r>
              <a:rPr lang="cs-CZ" sz="1200" dirty="0" err="1">
                <a:effectLst>
                  <a:outerShdw blurRad="38100" dist="38100" dir="2700000" algn="tl">
                    <a:srgbClr val="000000">
                      <a:alpha val="43137"/>
                    </a:srgbClr>
                  </a:outerShdw>
                </a:effectLst>
              </a:rPr>
              <a:t>Collection</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of</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Rusts</a:t>
            </a:r>
            <a:r>
              <a:rPr lang="cs-CZ" sz="1200" dirty="0">
                <a:effectLst>
                  <a:outerShdw blurRad="38100" dist="38100" dir="2700000" algn="tl">
                    <a:srgbClr val="000000">
                      <a:alpha val="43137"/>
                    </a:srgbClr>
                  </a:outerShdw>
                </a:effectLst>
              </a:rPr>
              <a:t> and </a:t>
            </a:r>
            <a:r>
              <a:rPr lang="cs-CZ" sz="1200" dirty="0" err="1">
                <a:effectLst>
                  <a:outerShdw blurRad="38100" dist="38100" dir="2700000" algn="tl">
                    <a:srgbClr val="000000">
                      <a:alpha val="43137"/>
                    </a:srgbClr>
                  </a:outerShdw>
                </a:effectLst>
              </a:rPr>
              <a:t>Powdery</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Mildew</a:t>
            </a:r>
            <a:r>
              <a:rPr lang="cs-CZ" sz="1200" dirty="0">
                <a:effectLst>
                  <a:outerShdw blurRad="38100" dist="38100" dir="2700000" algn="tl">
                    <a:srgbClr val="000000">
                      <a:alpha val="43137"/>
                    </a:srgbClr>
                  </a:outerShdw>
                </a:effectLst>
              </a:rPr>
              <a:t> </a:t>
            </a:r>
            <a:r>
              <a:rPr lang="cs-CZ" sz="1000" dirty="0"/>
              <a:t>(CRI)</a:t>
            </a:r>
          </a:p>
          <a:p>
            <a:pPr>
              <a:buClr>
                <a:schemeClr val="bg2"/>
              </a:buClr>
            </a:pPr>
            <a:r>
              <a:rPr lang="cs-CZ" sz="1200" dirty="0" err="1">
                <a:effectLst>
                  <a:outerShdw blurRad="38100" dist="38100" dir="2700000" algn="tl">
                    <a:srgbClr val="000000">
                      <a:alpha val="43137"/>
                    </a:srgbClr>
                  </a:outerShdw>
                </a:effectLst>
              </a:rPr>
              <a:t>Collection</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of</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Phytopathogenic</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Microorganisms</a:t>
            </a:r>
            <a:r>
              <a:rPr lang="cs-CZ" sz="1200" dirty="0">
                <a:effectLst>
                  <a:outerShdw blurRad="38100" dist="38100" dir="2700000" algn="tl">
                    <a:srgbClr val="000000">
                      <a:alpha val="43137"/>
                    </a:srgbClr>
                  </a:outerShdw>
                </a:effectLst>
              </a:rPr>
              <a:t> </a:t>
            </a:r>
            <a:r>
              <a:rPr lang="cs-CZ" sz="1000" dirty="0"/>
              <a:t>(</a:t>
            </a:r>
            <a:r>
              <a:rPr lang="cs-CZ" sz="1000" dirty="0" err="1"/>
              <a:t>Palacky</a:t>
            </a:r>
            <a:r>
              <a:rPr lang="cs-CZ" sz="1000" dirty="0"/>
              <a:t> University Olomouc)</a:t>
            </a:r>
          </a:p>
          <a:p>
            <a:pPr>
              <a:buClr>
                <a:schemeClr val="bg2"/>
              </a:buClr>
            </a:pPr>
            <a:r>
              <a:rPr lang="cs-CZ" sz="1200" dirty="0" err="1">
                <a:effectLst>
                  <a:outerShdw blurRad="38100" dist="38100" dir="2700000" algn="tl">
                    <a:srgbClr val="000000">
                      <a:alpha val="43137"/>
                    </a:srgbClr>
                  </a:outerShdw>
                </a:effectLst>
              </a:rPr>
              <a:t>Collection</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of</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Brewery</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Microorganisms</a:t>
            </a:r>
            <a:r>
              <a:rPr lang="cs-CZ" sz="1200" dirty="0">
                <a:effectLst>
                  <a:outerShdw blurRad="38100" dist="38100" dir="2700000" algn="tl">
                    <a:srgbClr val="000000">
                      <a:alpha val="43137"/>
                    </a:srgbClr>
                  </a:outerShdw>
                </a:effectLst>
              </a:rPr>
              <a:t> </a:t>
            </a:r>
            <a:r>
              <a:rPr lang="cs-CZ" sz="1000" dirty="0"/>
              <a:t>(</a:t>
            </a:r>
            <a:r>
              <a:rPr lang="cs-CZ" sz="1000" dirty="0" err="1"/>
              <a:t>Research</a:t>
            </a:r>
            <a:r>
              <a:rPr lang="cs-CZ" sz="1000" dirty="0"/>
              <a:t> Institute </a:t>
            </a:r>
            <a:r>
              <a:rPr lang="cs-CZ" sz="1000" dirty="0" err="1"/>
              <a:t>of</a:t>
            </a:r>
            <a:r>
              <a:rPr lang="cs-CZ" sz="1000" dirty="0"/>
              <a:t> </a:t>
            </a:r>
            <a:r>
              <a:rPr lang="cs-CZ" sz="1000" dirty="0" err="1"/>
              <a:t>Brewing</a:t>
            </a:r>
            <a:r>
              <a:rPr lang="cs-CZ" sz="1000" dirty="0"/>
              <a:t> and </a:t>
            </a:r>
            <a:r>
              <a:rPr lang="cs-CZ" sz="1000" dirty="0" err="1"/>
              <a:t>Malting</a:t>
            </a:r>
            <a:r>
              <a:rPr lang="cs-CZ" sz="1000" dirty="0"/>
              <a:t> Prague)</a:t>
            </a:r>
          </a:p>
          <a:p>
            <a:pPr>
              <a:buClr>
                <a:schemeClr val="bg2"/>
              </a:buClr>
            </a:pPr>
            <a:r>
              <a:rPr lang="cs-CZ" sz="1200" dirty="0" err="1">
                <a:effectLst>
                  <a:outerShdw blurRad="38100" dist="38100" dir="2700000" algn="tl">
                    <a:srgbClr val="000000">
                      <a:alpha val="43137"/>
                    </a:srgbClr>
                  </a:outerShdw>
                </a:effectLst>
              </a:rPr>
              <a:t>Culture</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Collection</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of</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Dairy</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Microorganisms</a:t>
            </a:r>
            <a:r>
              <a:rPr lang="cs-CZ" sz="1200" dirty="0">
                <a:effectLst>
                  <a:outerShdw blurRad="38100" dist="38100" dir="2700000" algn="tl">
                    <a:srgbClr val="000000">
                      <a:alpha val="43137"/>
                    </a:srgbClr>
                  </a:outerShdw>
                </a:effectLst>
              </a:rPr>
              <a:t> </a:t>
            </a:r>
            <a:r>
              <a:rPr lang="cs-CZ" sz="1000" dirty="0"/>
              <a:t>(MILCOM a.s. </a:t>
            </a:r>
            <a:r>
              <a:rPr lang="cs-CZ" sz="1000" dirty="0" err="1"/>
              <a:t>Tabor</a:t>
            </a:r>
            <a:r>
              <a:rPr lang="cs-CZ" sz="1000" dirty="0"/>
              <a:t>)</a:t>
            </a:r>
          </a:p>
          <a:p>
            <a:pPr>
              <a:buClr>
                <a:schemeClr val="bg2"/>
              </a:buClr>
            </a:pPr>
            <a:r>
              <a:rPr lang="cs-CZ" sz="1200" dirty="0" err="1">
                <a:effectLst>
                  <a:outerShdw blurRad="38100" dist="38100" dir="2700000" algn="tl">
                    <a:srgbClr val="000000">
                      <a:alpha val="43137"/>
                    </a:srgbClr>
                  </a:outerShdw>
                </a:effectLst>
              </a:rPr>
              <a:t>Collection</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of</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Industrially</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Utilizable</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Microorganisms</a:t>
            </a:r>
            <a:r>
              <a:rPr lang="cs-CZ" sz="1200" dirty="0">
                <a:effectLst>
                  <a:outerShdw blurRad="38100" dist="38100" dir="2700000" algn="tl">
                    <a:srgbClr val="000000">
                      <a:alpha val="43137"/>
                    </a:srgbClr>
                  </a:outerShdw>
                </a:effectLst>
              </a:rPr>
              <a:t> </a:t>
            </a:r>
            <a:r>
              <a:rPr lang="cs-CZ" sz="1000" dirty="0"/>
              <a:t>(Food </a:t>
            </a:r>
            <a:r>
              <a:rPr lang="cs-CZ" sz="1000" dirty="0" err="1"/>
              <a:t>Research</a:t>
            </a:r>
            <a:r>
              <a:rPr lang="cs-CZ" sz="1000" dirty="0"/>
              <a:t> Institute Prague)</a:t>
            </a:r>
          </a:p>
          <a:p>
            <a:pPr>
              <a:buClr>
                <a:schemeClr val="bg2"/>
              </a:buClr>
            </a:pPr>
            <a:r>
              <a:rPr lang="cs-CZ" sz="1200" dirty="0" err="1">
                <a:effectLst>
                  <a:outerShdw blurRad="38100" dist="38100" dir="2700000" algn="tl">
                    <a:srgbClr val="000000">
                      <a:alpha val="43137"/>
                    </a:srgbClr>
                  </a:outerShdw>
                </a:effectLst>
              </a:rPr>
              <a:t>Collection</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of</a:t>
            </a:r>
            <a:r>
              <a:rPr lang="cs-CZ" sz="1200" dirty="0">
                <a:effectLst>
                  <a:outerShdw blurRad="38100" dist="38100" dir="2700000" algn="tl">
                    <a:srgbClr val="000000">
                      <a:alpha val="43137"/>
                    </a:srgbClr>
                  </a:outerShdw>
                </a:effectLst>
              </a:rPr>
              <a:t> Animal </a:t>
            </a:r>
            <a:r>
              <a:rPr lang="cs-CZ" sz="1200" dirty="0" err="1">
                <a:effectLst>
                  <a:outerShdw blurRad="38100" dist="38100" dir="2700000" algn="tl">
                    <a:srgbClr val="000000">
                      <a:alpha val="43137"/>
                    </a:srgbClr>
                  </a:outerShdw>
                </a:effectLst>
              </a:rPr>
              <a:t>Pathogenic</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Microorganisms</a:t>
            </a:r>
            <a:r>
              <a:rPr lang="cs-CZ" sz="1200" dirty="0">
                <a:effectLst>
                  <a:outerShdw blurRad="38100" dist="38100" dir="2700000" algn="tl">
                    <a:srgbClr val="000000">
                      <a:alpha val="43137"/>
                    </a:srgbClr>
                  </a:outerShdw>
                </a:effectLst>
              </a:rPr>
              <a:t> </a:t>
            </a:r>
            <a:r>
              <a:rPr lang="cs-CZ" sz="1000" dirty="0"/>
              <a:t>(</a:t>
            </a:r>
            <a:r>
              <a:rPr lang="cs-CZ" sz="1000" dirty="0" err="1"/>
              <a:t>Veterinary</a:t>
            </a:r>
            <a:r>
              <a:rPr lang="cs-CZ" sz="1000" dirty="0"/>
              <a:t> </a:t>
            </a:r>
            <a:r>
              <a:rPr lang="cs-CZ" sz="1000" dirty="0" err="1"/>
              <a:t>Research</a:t>
            </a:r>
            <a:r>
              <a:rPr lang="cs-CZ" sz="1000" dirty="0"/>
              <a:t> Institute Brno)</a:t>
            </a:r>
          </a:p>
          <a:p>
            <a:pPr>
              <a:buClr>
                <a:schemeClr val="bg2"/>
              </a:buClr>
            </a:pPr>
            <a:r>
              <a:rPr lang="cs-CZ" sz="1200" dirty="0" err="1">
                <a:effectLst>
                  <a:outerShdw blurRad="38100" dist="38100" dir="2700000" algn="tl">
                    <a:srgbClr val="000000">
                      <a:alpha val="43137"/>
                    </a:srgbClr>
                  </a:outerShdw>
                </a:effectLst>
              </a:rPr>
              <a:t>Collection</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of</a:t>
            </a:r>
            <a:r>
              <a:rPr lang="cs-CZ" sz="1200" dirty="0">
                <a:effectLst>
                  <a:outerShdw blurRad="38100" dist="38100" dir="2700000" algn="tl">
                    <a:srgbClr val="000000">
                      <a:alpha val="43137"/>
                    </a:srgbClr>
                  </a:outerShdw>
                </a:effectLst>
              </a:rPr>
              <a:t> Hop </a:t>
            </a:r>
            <a:r>
              <a:rPr lang="cs-CZ" sz="1200" dirty="0" err="1">
                <a:effectLst>
                  <a:outerShdw blurRad="38100" dist="38100" dir="2700000" algn="tl">
                    <a:srgbClr val="000000">
                      <a:alpha val="43137"/>
                    </a:srgbClr>
                  </a:outerShdw>
                </a:effectLst>
              </a:rPr>
              <a:t>Pathogens</a:t>
            </a:r>
            <a:r>
              <a:rPr lang="cs-CZ" sz="1200" dirty="0">
                <a:effectLst>
                  <a:outerShdw blurRad="38100" dist="38100" dir="2700000" algn="tl">
                    <a:srgbClr val="000000">
                      <a:alpha val="43137"/>
                    </a:srgbClr>
                  </a:outerShdw>
                </a:effectLst>
              </a:rPr>
              <a:t> </a:t>
            </a:r>
            <a:r>
              <a:rPr lang="cs-CZ" sz="1000" dirty="0"/>
              <a:t>(Hop </a:t>
            </a:r>
            <a:r>
              <a:rPr lang="cs-CZ" sz="1000" dirty="0" err="1"/>
              <a:t>Research</a:t>
            </a:r>
            <a:r>
              <a:rPr lang="cs-CZ" sz="1000" dirty="0"/>
              <a:t> Institute </a:t>
            </a:r>
            <a:r>
              <a:rPr lang="cs-CZ" sz="1000" dirty="0" err="1"/>
              <a:t>Zatec</a:t>
            </a:r>
            <a:r>
              <a:rPr lang="cs-CZ" sz="1000" dirty="0"/>
              <a:t>)</a:t>
            </a:r>
          </a:p>
          <a:p>
            <a:pPr>
              <a:buClr>
                <a:schemeClr val="bg2"/>
              </a:buClr>
            </a:pPr>
            <a:r>
              <a:rPr lang="cs-CZ" sz="1200" dirty="0" err="1">
                <a:effectLst>
                  <a:outerShdw blurRad="38100" dist="38100" dir="2700000" algn="tl">
                    <a:srgbClr val="000000">
                      <a:alpha val="43137"/>
                    </a:srgbClr>
                  </a:outerShdw>
                </a:effectLst>
              </a:rPr>
              <a:t>Collection</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of</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Invertebrate</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Crop</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Pests</a:t>
            </a:r>
            <a:r>
              <a:rPr lang="cs-CZ" sz="1200" dirty="0">
                <a:effectLst>
                  <a:outerShdw blurRad="38100" dist="38100" dir="2700000" algn="tl">
                    <a:srgbClr val="000000">
                      <a:alpha val="43137"/>
                    </a:srgbClr>
                  </a:outerShdw>
                </a:effectLst>
              </a:rPr>
              <a:t> and </a:t>
            </a:r>
            <a:r>
              <a:rPr lang="cs-CZ" sz="1200" dirty="0" err="1">
                <a:effectLst>
                  <a:outerShdw blurRad="38100" dist="38100" dir="2700000" algn="tl">
                    <a:srgbClr val="000000">
                      <a:alpha val="43137"/>
                    </a:srgbClr>
                  </a:outerShdw>
                </a:effectLst>
              </a:rPr>
              <a:t>their</a:t>
            </a:r>
            <a:r>
              <a:rPr lang="cs-CZ" sz="1200" dirty="0">
                <a:effectLst>
                  <a:outerShdw blurRad="38100" dist="38100" dir="2700000" algn="tl">
                    <a:srgbClr val="000000">
                      <a:alpha val="43137"/>
                    </a:srgbClr>
                  </a:outerShdw>
                </a:effectLst>
              </a:rPr>
              <a:t> Natural </a:t>
            </a:r>
            <a:r>
              <a:rPr lang="cs-CZ" sz="1200" dirty="0" err="1">
                <a:effectLst>
                  <a:outerShdw blurRad="38100" dist="38100" dir="2700000" algn="tl">
                    <a:srgbClr val="000000">
                      <a:alpha val="43137"/>
                    </a:srgbClr>
                  </a:outerShdw>
                </a:effectLst>
              </a:rPr>
              <a:t>Enemies</a:t>
            </a:r>
            <a:r>
              <a:rPr lang="cs-CZ" sz="1200" dirty="0">
                <a:effectLst>
                  <a:outerShdw blurRad="38100" dist="38100" dir="2700000" algn="tl">
                    <a:srgbClr val="000000">
                      <a:alpha val="43137"/>
                    </a:srgbClr>
                  </a:outerShdw>
                </a:effectLst>
              </a:rPr>
              <a:t> </a:t>
            </a:r>
            <a:r>
              <a:rPr lang="cs-CZ" sz="1000" dirty="0"/>
              <a:t>(CRI)</a:t>
            </a:r>
          </a:p>
          <a:p>
            <a:pPr>
              <a:buClr>
                <a:schemeClr val="bg2"/>
              </a:buClr>
            </a:pPr>
            <a:r>
              <a:rPr lang="cs-CZ" sz="1200" dirty="0" err="1">
                <a:effectLst>
                  <a:outerShdw blurRad="38100" dist="38100" dir="2700000" algn="tl">
                    <a:srgbClr val="000000">
                      <a:alpha val="43137"/>
                    </a:srgbClr>
                  </a:outerShdw>
                </a:effectLst>
              </a:rPr>
              <a:t>Collection</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of</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Stored-Product</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Pests</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Mites</a:t>
            </a:r>
            <a:r>
              <a:rPr lang="cs-CZ" sz="1200" dirty="0">
                <a:effectLst>
                  <a:outerShdw blurRad="38100" dist="38100" dir="2700000" algn="tl">
                    <a:srgbClr val="000000">
                      <a:alpha val="43137"/>
                    </a:srgbClr>
                  </a:outerShdw>
                </a:effectLst>
              </a:rPr>
              <a:t> and </a:t>
            </a:r>
            <a:r>
              <a:rPr lang="cs-CZ" sz="1200" dirty="0" err="1">
                <a:effectLst>
                  <a:outerShdw blurRad="38100" dist="38100" dir="2700000" algn="tl">
                    <a:srgbClr val="000000">
                      <a:alpha val="43137"/>
                    </a:srgbClr>
                  </a:outerShdw>
                </a:effectLst>
              </a:rPr>
              <a:t>Fungi</a:t>
            </a:r>
            <a:r>
              <a:rPr lang="cs-CZ" sz="1200" dirty="0">
                <a:effectLst>
                  <a:outerShdw blurRad="38100" dist="38100" dir="2700000" algn="tl">
                    <a:srgbClr val="000000">
                      <a:alpha val="43137"/>
                    </a:srgbClr>
                  </a:outerShdw>
                </a:effectLst>
              </a:rPr>
              <a:t> </a:t>
            </a:r>
            <a:r>
              <a:rPr lang="cs-CZ" sz="1000" dirty="0"/>
              <a:t>(CRI)</a:t>
            </a:r>
          </a:p>
          <a:p>
            <a:pPr>
              <a:buClr>
                <a:schemeClr val="bg2"/>
              </a:buClr>
            </a:pPr>
            <a:r>
              <a:rPr lang="cs-CZ" sz="1200" dirty="0" err="1">
                <a:effectLst>
                  <a:outerShdw blurRad="38100" dist="38100" dir="2700000" algn="tl">
                    <a:srgbClr val="000000">
                      <a:alpha val="43137"/>
                    </a:srgbClr>
                  </a:outerShdw>
                </a:effectLst>
              </a:rPr>
              <a:t>Collection</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of</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Phytopathogenic</a:t>
            </a:r>
            <a:r>
              <a:rPr lang="cs-CZ" sz="1200" dirty="0">
                <a:effectLst>
                  <a:outerShdw blurRad="38100" dist="38100" dir="2700000" algn="tl">
                    <a:srgbClr val="000000">
                      <a:alpha val="43137"/>
                    </a:srgbClr>
                  </a:outerShdw>
                </a:effectLst>
              </a:rPr>
              <a:t> </a:t>
            </a:r>
            <a:r>
              <a:rPr lang="cs-CZ" sz="1200" dirty="0" err="1">
                <a:effectLst>
                  <a:outerShdw blurRad="38100" dist="38100" dir="2700000" algn="tl">
                    <a:srgbClr val="000000">
                      <a:alpha val="43137"/>
                    </a:srgbClr>
                  </a:outerShdw>
                </a:effectLst>
              </a:rPr>
              <a:t>Oomycetes</a:t>
            </a:r>
            <a:r>
              <a:rPr lang="cs-CZ" sz="1200" dirty="0">
                <a:effectLst>
                  <a:outerShdw blurRad="38100" dist="38100" dir="2700000" algn="tl">
                    <a:srgbClr val="000000">
                      <a:alpha val="43137"/>
                    </a:srgbClr>
                  </a:outerShdw>
                </a:effectLst>
              </a:rPr>
              <a:t> </a:t>
            </a:r>
            <a:r>
              <a:rPr lang="cs-CZ" sz="1000" dirty="0"/>
              <a:t>(RILOG)</a:t>
            </a:r>
          </a:p>
        </p:txBody>
      </p:sp>
    </p:spTree>
    <p:extLst>
      <p:ext uri="{BB962C8B-B14F-4D97-AF65-F5344CB8AC3E}">
        <p14:creationId xmlns:p14="http://schemas.microsoft.com/office/powerpoint/2010/main" val="1033185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sz="2800" dirty="0">
                <a:solidFill>
                  <a:schemeClr val="accent2"/>
                </a:solidFill>
              </a:rPr>
              <a:t>Collection of Plant Pathogenic Viruses </a:t>
            </a:r>
            <a:r>
              <a:rPr lang="cs-CZ" sz="2800" dirty="0" smtClean="0">
                <a:solidFill>
                  <a:schemeClr val="accent2"/>
                </a:solidFill>
              </a:rPr>
              <a:t/>
            </a:r>
            <a:br>
              <a:rPr lang="cs-CZ" sz="2800" dirty="0" smtClean="0">
                <a:solidFill>
                  <a:schemeClr val="accent2"/>
                </a:solidFill>
              </a:rPr>
            </a:br>
            <a:r>
              <a:rPr lang="en-US" sz="1200" dirty="0" smtClean="0">
                <a:solidFill>
                  <a:schemeClr val="accent2"/>
                </a:solidFill>
              </a:rPr>
              <a:t>(</a:t>
            </a:r>
            <a:r>
              <a:rPr lang="en-US" sz="1200" dirty="0">
                <a:solidFill>
                  <a:schemeClr val="accent2"/>
                </a:solidFill>
              </a:rPr>
              <a:t>Crop Research Institute Prague - CRI</a:t>
            </a:r>
            <a:r>
              <a:rPr lang="en-US" sz="1200" dirty="0" smtClean="0">
                <a:solidFill>
                  <a:schemeClr val="accent2"/>
                </a:solidFill>
              </a:rPr>
              <a:t>)</a:t>
            </a:r>
            <a:endParaRPr lang="cs-CZ" sz="4000" dirty="0">
              <a:solidFill>
                <a:schemeClr val="accent2"/>
              </a:solidFill>
            </a:endParaRPr>
          </a:p>
        </p:txBody>
      </p:sp>
      <p:sp>
        <p:nvSpPr>
          <p:cNvPr id="4" name="Zástupný symbol pro obsah 3"/>
          <p:cNvSpPr>
            <a:spLocks noGrp="1"/>
          </p:cNvSpPr>
          <p:nvPr>
            <p:ph sz="half" idx="1"/>
          </p:nvPr>
        </p:nvSpPr>
        <p:spPr>
          <a:solidFill>
            <a:schemeClr val="accent3">
              <a:lumMod val="20000"/>
              <a:lumOff val="80000"/>
            </a:schemeClr>
          </a:solidFill>
        </p:spPr>
        <p:txBody>
          <a:bodyPr>
            <a:normAutofit/>
          </a:bodyPr>
          <a:lstStyle/>
          <a:p>
            <a:r>
              <a:rPr lang="cs-CZ" sz="2000" dirty="0" err="1" smtClean="0"/>
              <a:t>Viruses</a:t>
            </a:r>
            <a:r>
              <a:rPr lang="cs-CZ" sz="2000" dirty="0" smtClean="0"/>
              <a:t> </a:t>
            </a:r>
            <a:r>
              <a:rPr lang="cs-CZ" sz="2000" dirty="0" err="1" smtClean="0"/>
              <a:t>infecting</a:t>
            </a:r>
            <a:r>
              <a:rPr lang="cs-CZ" sz="2000" dirty="0" smtClean="0"/>
              <a:t>:</a:t>
            </a:r>
          </a:p>
          <a:p>
            <a:r>
              <a:rPr lang="cs-CZ" sz="2000" dirty="0" smtClean="0"/>
              <a:t>- </a:t>
            </a:r>
            <a:r>
              <a:rPr lang="cs-CZ" sz="2000" dirty="0" err="1" smtClean="0"/>
              <a:t>fruit</a:t>
            </a:r>
            <a:r>
              <a:rPr lang="cs-CZ" sz="2000" dirty="0" smtClean="0"/>
              <a:t> </a:t>
            </a:r>
            <a:r>
              <a:rPr lang="cs-CZ" sz="2000" dirty="0" err="1" smtClean="0"/>
              <a:t>trees</a:t>
            </a:r>
            <a:endParaRPr lang="cs-CZ" sz="2000" dirty="0" smtClean="0"/>
          </a:p>
          <a:p>
            <a:r>
              <a:rPr lang="cs-CZ" sz="2000" dirty="0" smtClean="0"/>
              <a:t>- </a:t>
            </a:r>
            <a:r>
              <a:rPr lang="cs-CZ" sz="2000" dirty="0" err="1" smtClean="0"/>
              <a:t>grapevine</a:t>
            </a:r>
            <a:r>
              <a:rPr lang="cs-CZ" sz="2000" dirty="0" smtClean="0"/>
              <a:t> (</a:t>
            </a:r>
            <a:r>
              <a:rPr lang="cs-CZ" sz="2000" dirty="0" err="1" smtClean="0"/>
              <a:t>Vitis</a:t>
            </a:r>
            <a:r>
              <a:rPr lang="cs-CZ" sz="2000" dirty="0" smtClean="0"/>
              <a:t> </a:t>
            </a:r>
            <a:r>
              <a:rPr lang="cs-CZ" sz="2000" dirty="0" err="1" smtClean="0"/>
              <a:t>vinifera</a:t>
            </a:r>
            <a:r>
              <a:rPr lang="cs-CZ" sz="2000" dirty="0" smtClean="0"/>
              <a:t> L.)</a:t>
            </a:r>
            <a:endParaRPr lang="cs-CZ" sz="2000" dirty="0" smtClean="0"/>
          </a:p>
          <a:p>
            <a:r>
              <a:rPr lang="cs-CZ" sz="2000" dirty="0" smtClean="0"/>
              <a:t>- </a:t>
            </a:r>
            <a:r>
              <a:rPr lang="cs-CZ" sz="2000" dirty="0" err="1" smtClean="0"/>
              <a:t>vegetables</a:t>
            </a:r>
            <a:endParaRPr lang="cs-CZ" sz="2000" dirty="0" smtClean="0"/>
          </a:p>
          <a:p>
            <a:r>
              <a:rPr lang="cs-CZ" sz="2000" dirty="0" smtClean="0"/>
              <a:t>- </a:t>
            </a:r>
            <a:r>
              <a:rPr lang="cs-CZ" sz="2000" dirty="0" err="1" smtClean="0"/>
              <a:t>cereals</a:t>
            </a:r>
            <a:endParaRPr lang="cs-CZ" sz="2000" dirty="0" smtClean="0"/>
          </a:p>
          <a:p>
            <a:endParaRPr lang="cs-CZ" sz="2000" dirty="0"/>
          </a:p>
          <a:p>
            <a:r>
              <a:rPr lang="cs-CZ" sz="2000" dirty="0" smtClean="0"/>
              <a:t>68 </a:t>
            </a:r>
            <a:r>
              <a:rPr lang="cs-CZ" sz="2000" dirty="0" err="1" smtClean="0"/>
              <a:t>isolates</a:t>
            </a:r>
            <a:endParaRPr lang="cs-CZ" sz="2000" dirty="0"/>
          </a:p>
        </p:txBody>
      </p:sp>
      <p:sp>
        <p:nvSpPr>
          <p:cNvPr id="5" name="Zástupný symbol pro obsah 4"/>
          <p:cNvSpPr>
            <a:spLocks noGrp="1"/>
          </p:cNvSpPr>
          <p:nvPr>
            <p:ph sz="half" idx="2"/>
          </p:nvPr>
        </p:nvSpPr>
        <p:spPr/>
        <p:txBody>
          <a:bodyPr/>
          <a:lstStyle/>
          <a:p>
            <a:pPr marL="82296" indent="0">
              <a:buNone/>
            </a:pPr>
            <a:endParaRPr lang="cs-CZ" dirty="0"/>
          </a:p>
        </p:txBody>
      </p:sp>
      <p:pic>
        <p:nvPicPr>
          <p:cNvPr id="9218" name="Picture 2" descr="C:\Users\bryxiova\Desktop\Nová složka (2)\Pracovní verze webu NP\fytopatogenni viry\Obr.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691" y="1484784"/>
            <a:ext cx="3810000" cy="1765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5886252" y="4099677"/>
            <a:ext cx="3071812" cy="239713"/>
          </a:xfrm>
          <a:prstGeom prst="rect">
            <a:avLst/>
          </a:prstGeom>
          <a:solidFill>
            <a:srgbClr val="CCCCCC">
              <a:alpha val="60001"/>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altLang="cs-CZ" sz="1000" b="0" i="1" u="none" strike="noStrike" cap="none" normalizeH="0" baseline="0" dirty="0" err="1" smtClean="0">
                <a:ln>
                  <a:noFill/>
                </a:ln>
                <a:solidFill>
                  <a:srgbClr val="4D0000"/>
                </a:solidFill>
                <a:effectLst/>
                <a:latin typeface="Calibri" pitchFamily="34" charset="0"/>
                <a:cs typeface="Arial" pitchFamily="34" charset="0"/>
              </a:rPr>
              <a:t>Zucchini</a:t>
            </a:r>
            <a:r>
              <a:rPr kumimoji="0" lang="cs-CZ" altLang="cs-CZ" sz="1000" b="0" i="1" u="none" strike="noStrike" cap="none" normalizeH="0" baseline="0" dirty="0" smtClean="0">
                <a:ln>
                  <a:noFill/>
                </a:ln>
                <a:solidFill>
                  <a:srgbClr val="4D0000"/>
                </a:solidFill>
                <a:effectLst/>
                <a:latin typeface="Calibri" pitchFamily="34" charset="0"/>
                <a:cs typeface="Arial" pitchFamily="34" charset="0"/>
              </a:rPr>
              <a:t> </a:t>
            </a:r>
            <a:r>
              <a:rPr kumimoji="0" lang="cs-CZ" altLang="cs-CZ" sz="1000" b="0" i="1" u="none" strike="noStrike" cap="none" normalizeH="0" baseline="0" dirty="0" err="1" smtClean="0">
                <a:ln>
                  <a:noFill/>
                </a:ln>
                <a:solidFill>
                  <a:srgbClr val="4D0000"/>
                </a:solidFill>
                <a:effectLst/>
                <a:latin typeface="Calibri" pitchFamily="34" charset="0"/>
                <a:cs typeface="Arial" pitchFamily="34" charset="0"/>
              </a:rPr>
              <a:t>yellow</a:t>
            </a:r>
            <a:r>
              <a:rPr kumimoji="0" lang="cs-CZ" altLang="cs-CZ" sz="1000" b="0" i="1" u="none" strike="noStrike" cap="none" normalizeH="0" baseline="0" dirty="0" smtClean="0">
                <a:ln>
                  <a:noFill/>
                </a:ln>
                <a:solidFill>
                  <a:srgbClr val="4D0000"/>
                </a:solidFill>
                <a:effectLst/>
                <a:latin typeface="Calibri" pitchFamily="34" charset="0"/>
                <a:cs typeface="Arial" pitchFamily="34" charset="0"/>
              </a:rPr>
              <a:t> </a:t>
            </a:r>
            <a:r>
              <a:rPr kumimoji="0" lang="cs-CZ" altLang="cs-CZ" sz="1000" b="0" i="1" u="none" strike="noStrike" cap="none" normalizeH="0" baseline="0" dirty="0" err="1" smtClean="0">
                <a:ln>
                  <a:noFill/>
                </a:ln>
                <a:solidFill>
                  <a:srgbClr val="4D0000"/>
                </a:solidFill>
                <a:effectLst/>
                <a:latin typeface="Calibri" pitchFamily="34" charset="0"/>
                <a:cs typeface="Arial" pitchFamily="34" charset="0"/>
              </a:rPr>
              <a:t>mosaic</a:t>
            </a:r>
            <a:r>
              <a:rPr kumimoji="0" lang="cs-CZ" altLang="cs-CZ" sz="1000" b="0" i="1" u="none" strike="noStrike" cap="none" normalizeH="0" baseline="0" dirty="0" smtClean="0">
                <a:ln>
                  <a:noFill/>
                </a:ln>
                <a:solidFill>
                  <a:srgbClr val="4D0000"/>
                </a:solidFill>
                <a:effectLst/>
                <a:latin typeface="Calibri" pitchFamily="34" charset="0"/>
                <a:cs typeface="Arial" pitchFamily="34" charset="0"/>
              </a:rPr>
              <a:t> virus on </a:t>
            </a:r>
            <a:r>
              <a:rPr kumimoji="0" lang="cs-CZ" altLang="cs-CZ" sz="1000" b="0" i="1" u="none" strike="noStrike" cap="none" normalizeH="0" baseline="0" dirty="0" err="1" smtClean="0">
                <a:ln>
                  <a:noFill/>
                </a:ln>
                <a:solidFill>
                  <a:srgbClr val="4D0000"/>
                </a:solidFill>
                <a:effectLst/>
                <a:latin typeface="Calibri" pitchFamily="34" charset="0"/>
                <a:cs typeface="Arial" pitchFamily="34" charset="0"/>
              </a:rPr>
              <a:t>pumpkin</a:t>
            </a:r>
            <a:r>
              <a:rPr kumimoji="0" lang="cs-CZ" altLang="cs-CZ" sz="1000" b="0" i="1" u="none" strike="noStrike" cap="none" normalizeH="0" baseline="0" dirty="0" smtClean="0">
                <a:ln>
                  <a:noFill/>
                </a:ln>
                <a:solidFill>
                  <a:srgbClr val="4D0000"/>
                </a:solidFill>
                <a:effectLst/>
                <a:latin typeface="Calibri" pitchFamily="34" charset="0"/>
                <a:cs typeface="Arial" pitchFamily="34" charset="0"/>
              </a:rPr>
              <a:t> </a:t>
            </a:r>
            <a:r>
              <a:rPr kumimoji="0" lang="cs-CZ" altLang="cs-CZ" sz="1000" b="0" i="1" u="none" strike="noStrike" cap="none" normalizeH="0" baseline="0" dirty="0" err="1" smtClean="0">
                <a:ln>
                  <a:noFill/>
                </a:ln>
                <a:solidFill>
                  <a:srgbClr val="4D0000"/>
                </a:solidFill>
                <a:effectLst/>
                <a:latin typeface="Calibri" pitchFamily="34" charset="0"/>
                <a:cs typeface="Arial" pitchFamily="34" charset="0"/>
              </a:rPr>
              <a:t>cv</a:t>
            </a:r>
            <a:r>
              <a:rPr kumimoji="0" lang="cs-CZ" altLang="cs-CZ" sz="1000" b="0" i="1" u="none" strike="noStrike" cap="none" normalizeH="0" baseline="0" dirty="0" smtClean="0">
                <a:ln>
                  <a:noFill/>
                </a:ln>
                <a:solidFill>
                  <a:srgbClr val="4D0000"/>
                </a:solidFill>
                <a:effectLst/>
                <a:latin typeface="Calibri" pitchFamily="34" charset="0"/>
                <a:cs typeface="Arial" pitchFamily="34" charset="0"/>
              </a:rPr>
              <a:t>. </a:t>
            </a:r>
            <a:r>
              <a:rPr kumimoji="0" lang="cs-CZ" altLang="cs-CZ" sz="1000" b="0" i="1" u="none" strike="noStrike" cap="none" normalizeH="0" baseline="0" dirty="0" err="1" smtClean="0">
                <a:ln>
                  <a:noFill/>
                </a:ln>
                <a:solidFill>
                  <a:srgbClr val="4D0000"/>
                </a:solidFill>
                <a:effectLst/>
                <a:latin typeface="Calibri" pitchFamily="34" charset="0"/>
                <a:cs typeface="Arial" pitchFamily="34" charset="0"/>
              </a:rPr>
              <a:t>Hokkaido</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Réva\Fotky 2011_09_23 políčko indikátory\grape fie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4691" y="3429000"/>
            <a:ext cx="3808800" cy="285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49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320"/>
            <a:ext cx="7498080" cy="922432"/>
          </a:xfrm>
        </p:spPr>
        <p:txBody>
          <a:bodyPr>
            <a:noAutofit/>
          </a:bodyPr>
          <a:lstStyle/>
          <a:p>
            <a:r>
              <a:rPr lang="cs-CZ" sz="2800" dirty="0" err="1">
                <a:solidFill>
                  <a:schemeClr val="accent2"/>
                </a:solidFill>
              </a:rPr>
              <a:t>Collection</a:t>
            </a:r>
            <a:r>
              <a:rPr lang="cs-CZ" sz="2800" dirty="0">
                <a:effectLst>
                  <a:outerShdw blurRad="38100" dist="38100" dir="2700000" algn="tl">
                    <a:srgbClr val="000000">
                      <a:alpha val="43137"/>
                    </a:srgbClr>
                  </a:outerShdw>
                </a:effectLst>
              </a:rPr>
              <a:t> </a:t>
            </a:r>
            <a:r>
              <a:rPr lang="cs-CZ" sz="2800" dirty="0" err="1">
                <a:solidFill>
                  <a:schemeClr val="accent2"/>
                </a:solidFill>
              </a:rPr>
              <a:t>of</a:t>
            </a:r>
            <a:r>
              <a:rPr lang="cs-CZ" sz="2800" dirty="0">
                <a:solidFill>
                  <a:schemeClr val="accent2"/>
                </a:solidFill>
              </a:rPr>
              <a:t> </a:t>
            </a:r>
            <a:r>
              <a:rPr lang="cs-CZ" sz="2800" dirty="0" err="1">
                <a:solidFill>
                  <a:schemeClr val="accent2"/>
                </a:solidFill>
              </a:rPr>
              <a:t>Potato-Pathogenic</a:t>
            </a:r>
            <a:r>
              <a:rPr lang="cs-CZ" sz="2800" dirty="0">
                <a:solidFill>
                  <a:schemeClr val="accent2"/>
                </a:solidFill>
              </a:rPr>
              <a:t> </a:t>
            </a:r>
            <a:r>
              <a:rPr lang="cs-CZ" sz="2800" dirty="0" err="1">
                <a:solidFill>
                  <a:schemeClr val="accent2"/>
                </a:solidFill>
              </a:rPr>
              <a:t>Viruses</a:t>
            </a:r>
            <a:r>
              <a:rPr lang="cs-CZ" sz="2800" dirty="0">
                <a:solidFill>
                  <a:schemeClr val="accent2"/>
                </a:solidFill>
              </a:rPr>
              <a:t/>
            </a:r>
            <a:br>
              <a:rPr lang="cs-CZ" sz="2800" dirty="0">
                <a:solidFill>
                  <a:schemeClr val="accent2"/>
                </a:solidFill>
              </a:rPr>
            </a:br>
            <a:r>
              <a:rPr lang="cs-CZ" sz="1200" dirty="0" smtClean="0">
                <a:solidFill>
                  <a:schemeClr val="accent2"/>
                </a:solidFill>
              </a:rPr>
              <a:t>(</a:t>
            </a:r>
            <a:r>
              <a:rPr lang="cs-CZ" sz="1200" dirty="0" err="1">
                <a:solidFill>
                  <a:schemeClr val="accent2"/>
                </a:solidFill>
              </a:rPr>
              <a:t>Potato</a:t>
            </a:r>
            <a:r>
              <a:rPr lang="cs-CZ" sz="1200" dirty="0">
                <a:solidFill>
                  <a:schemeClr val="accent2"/>
                </a:solidFill>
              </a:rPr>
              <a:t> </a:t>
            </a:r>
            <a:r>
              <a:rPr lang="cs-CZ" sz="1200" dirty="0" err="1">
                <a:solidFill>
                  <a:schemeClr val="accent2"/>
                </a:solidFill>
              </a:rPr>
              <a:t>Research</a:t>
            </a:r>
            <a:r>
              <a:rPr lang="cs-CZ" sz="1200" dirty="0">
                <a:solidFill>
                  <a:schemeClr val="accent2"/>
                </a:solidFill>
              </a:rPr>
              <a:t> Institute </a:t>
            </a:r>
            <a:r>
              <a:rPr lang="cs-CZ" sz="1200" dirty="0" err="1">
                <a:solidFill>
                  <a:schemeClr val="accent2"/>
                </a:solidFill>
              </a:rPr>
              <a:t>Havlickuv</a:t>
            </a:r>
            <a:r>
              <a:rPr lang="cs-CZ" sz="1200" dirty="0">
                <a:solidFill>
                  <a:schemeClr val="accent2"/>
                </a:solidFill>
              </a:rPr>
              <a:t> Brod)</a:t>
            </a:r>
            <a:endParaRPr lang="cs-CZ" sz="2400" dirty="0">
              <a:solidFill>
                <a:schemeClr val="accent2"/>
              </a:solidFill>
            </a:endParaRPr>
          </a:p>
        </p:txBody>
      </p:sp>
      <p:sp>
        <p:nvSpPr>
          <p:cNvPr id="3" name="Zástupný symbol pro obsah 2"/>
          <p:cNvSpPr>
            <a:spLocks noGrp="1"/>
          </p:cNvSpPr>
          <p:nvPr>
            <p:ph sz="half" idx="1"/>
          </p:nvPr>
        </p:nvSpPr>
        <p:spPr>
          <a:xfrm>
            <a:off x="1475656" y="1484784"/>
            <a:ext cx="3657600" cy="4663440"/>
          </a:xfrm>
          <a:solidFill>
            <a:schemeClr val="accent3">
              <a:lumMod val="20000"/>
              <a:lumOff val="80000"/>
            </a:schemeClr>
          </a:solidFill>
        </p:spPr>
        <p:txBody>
          <a:bodyPr>
            <a:normAutofit/>
          </a:bodyPr>
          <a:lstStyle/>
          <a:p>
            <a:r>
              <a:rPr lang="cs-CZ" sz="2000" dirty="0" smtClean="0"/>
              <a:t>541 </a:t>
            </a:r>
            <a:r>
              <a:rPr lang="cs-CZ" sz="2000" dirty="0" err="1" smtClean="0"/>
              <a:t>isolates</a:t>
            </a:r>
            <a:r>
              <a:rPr lang="cs-CZ" sz="2000" dirty="0" smtClean="0"/>
              <a:t>,</a:t>
            </a:r>
          </a:p>
          <a:p>
            <a:r>
              <a:rPr lang="cs-CZ" sz="2000" dirty="0" smtClean="0"/>
              <a:t>- </a:t>
            </a:r>
            <a:r>
              <a:rPr lang="cs-CZ" sz="2000" dirty="0" err="1" smtClean="0"/>
              <a:t>all</a:t>
            </a:r>
            <a:r>
              <a:rPr lang="cs-CZ" sz="2000" dirty="0" smtClean="0"/>
              <a:t> </a:t>
            </a:r>
            <a:r>
              <a:rPr lang="cs-CZ" sz="2000" dirty="0" err="1" smtClean="0"/>
              <a:t>maintained</a:t>
            </a:r>
            <a:r>
              <a:rPr lang="cs-CZ" sz="2000" dirty="0" smtClean="0"/>
              <a:t> </a:t>
            </a:r>
            <a:r>
              <a:rPr lang="cs-CZ" sz="2000" i="1" dirty="0" smtClean="0"/>
              <a:t>in </a:t>
            </a:r>
            <a:r>
              <a:rPr lang="cs-CZ" sz="2000" i="1" dirty="0" smtClean="0"/>
              <a:t>vitro</a:t>
            </a:r>
          </a:p>
          <a:p>
            <a:r>
              <a:rPr lang="cs-CZ" sz="2000" dirty="0" smtClean="0"/>
              <a:t>- </a:t>
            </a:r>
            <a:r>
              <a:rPr lang="cs-CZ" sz="2000" dirty="0" err="1" smtClean="0"/>
              <a:t>viruses</a:t>
            </a:r>
            <a:r>
              <a:rPr lang="cs-CZ" sz="2000" dirty="0" smtClean="0"/>
              <a:t> and viroid </a:t>
            </a:r>
            <a:r>
              <a:rPr lang="cs-CZ" sz="2000" dirty="0" err="1" smtClean="0"/>
              <a:t>infecting</a:t>
            </a:r>
            <a:r>
              <a:rPr lang="cs-CZ" sz="2000" dirty="0" smtClean="0"/>
              <a:t> </a:t>
            </a:r>
            <a:r>
              <a:rPr lang="cs-CZ" sz="2000" dirty="0" err="1" smtClean="0"/>
              <a:t>potatoes</a:t>
            </a:r>
            <a:endParaRPr lang="cs-CZ" sz="2000" dirty="0" smtClean="0"/>
          </a:p>
          <a:p>
            <a:r>
              <a:rPr lang="cs-CZ" sz="2000" dirty="0" smtClean="0"/>
              <a:t>110 </a:t>
            </a:r>
            <a:r>
              <a:rPr lang="cs-CZ" sz="2000" dirty="0" err="1" smtClean="0"/>
              <a:t>isolates</a:t>
            </a:r>
            <a:r>
              <a:rPr lang="cs-CZ" sz="2000" dirty="0" smtClean="0"/>
              <a:t> of </a:t>
            </a:r>
            <a:r>
              <a:rPr lang="cs-CZ" sz="2000" dirty="0" err="1" smtClean="0"/>
              <a:t>Potato</a:t>
            </a:r>
            <a:r>
              <a:rPr lang="cs-CZ" sz="2000" dirty="0" smtClean="0"/>
              <a:t> virus Y</a:t>
            </a:r>
            <a:endParaRPr lang="cs-CZ" sz="2000" dirty="0"/>
          </a:p>
        </p:txBody>
      </p:sp>
      <p:sp>
        <p:nvSpPr>
          <p:cNvPr id="4" name="Zástupný symbol pro obsah 3"/>
          <p:cNvSpPr>
            <a:spLocks noGrp="1"/>
          </p:cNvSpPr>
          <p:nvPr>
            <p:ph sz="half" idx="2"/>
          </p:nvPr>
        </p:nvSpPr>
        <p:spPr/>
        <p:txBody>
          <a:bodyPr/>
          <a:lstStyle/>
          <a:p>
            <a:pPr marL="82296" indent="0">
              <a:buNone/>
            </a:pPr>
            <a:endParaRPr lang="cs-CZ" dirty="0"/>
          </a:p>
        </p:txBody>
      </p:sp>
      <p:pic>
        <p:nvPicPr>
          <p:cNvPr id="17412" name="Picture 4" descr="C:\Users\bryxiova\Desktop\fotky web národní program\HavlBrod\fot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132856"/>
            <a:ext cx="3660310" cy="2441826"/>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6199665" y="4351215"/>
            <a:ext cx="2752725" cy="209550"/>
          </a:xfrm>
          <a:prstGeom prst="rect">
            <a:avLst/>
          </a:prstGeom>
          <a:solidFill>
            <a:srgbClr val="CCCCCC">
              <a:alpha val="60001"/>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cs-CZ" sz="1000" b="0" i="0" u="none" strike="noStrike" cap="none" normalizeH="0" baseline="0" smtClean="0">
                <a:ln>
                  <a:noFill/>
                </a:ln>
                <a:solidFill>
                  <a:schemeClr val="tx1"/>
                </a:solidFill>
                <a:effectLst/>
                <a:latin typeface="Calibri" pitchFamily="34" charset="0"/>
                <a:cs typeface="Arial" pitchFamily="34" charset="0"/>
              </a:rPr>
              <a:t>collection of viruses preserved in tissue culture</a:t>
            </a:r>
            <a:r>
              <a:rPr kumimoji="0" lang="cs-CZ" altLang="cs-CZ" sz="1000" b="0" i="0" u="none" strike="noStrike" cap="none" normalizeH="0" baseline="0" smtClean="0">
                <a:ln>
                  <a:noFill/>
                </a:ln>
                <a:solidFill>
                  <a:schemeClr val="tx1"/>
                </a:solidFill>
                <a:effectLst/>
                <a:latin typeface="Calibri" pitchFamily="34" charset="0"/>
                <a:cs typeface="Arial" pitchFamily="34" charset="0"/>
              </a:rPr>
              <a:t> </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71820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7999">
              <a:srgbClr val="FEE7F2"/>
            </a:gs>
            <a:gs pos="51000">
              <a:srgbClr val="FAC77D"/>
            </a:gs>
            <a:gs pos="60000">
              <a:srgbClr val="FBA97D"/>
            </a:gs>
            <a:gs pos="78000">
              <a:srgbClr val="FBD49C"/>
            </a:gs>
            <a:gs pos="100000">
              <a:srgbClr val="FEE7F2"/>
            </a:gs>
          </a:gsLst>
          <a:lin ang="5400000" scaled="1"/>
          <a:tileRect/>
        </a:gra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435608" y="274320"/>
            <a:ext cx="7498080" cy="922432"/>
          </a:xfrm>
        </p:spPr>
        <p:txBody>
          <a:bodyPr>
            <a:normAutofit fontScale="90000"/>
          </a:bodyPr>
          <a:lstStyle/>
          <a:p>
            <a:r>
              <a:rPr lang="cs-CZ" sz="3100" dirty="0" err="1">
                <a:solidFill>
                  <a:schemeClr val="accent2"/>
                </a:solidFill>
                <a:effectLst>
                  <a:outerShdw blurRad="38100" dist="38100" dir="2700000" algn="tl">
                    <a:srgbClr val="000000">
                      <a:alpha val="43137"/>
                    </a:srgbClr>
                  </a:outerShdw>
                </a:effectLst>
              </a:rPr>
              <a:t>Collection</a:t>
            </a:r>
            <a:r>
              <a:rPr lang="cs-CZ" sz="3100" dirty="0">
                <a:solidFill>
                  <a:schemeClr val="accent2"/>
                </a:solidFill>
                <a:effectLst>
                  <a:outerShdw blurRad="38100" dist="38100" dir="2700000" algn="tl">
                    <a:srgbClr val="000000">
                      <a:alpha val="43137"/>
                    </a:srgbClr>
                  </a:outerShdw>
                </a:effectLst>
              </a:rPr>
              <a:t> </a:t>
            </a:r>
            <a:r>
              <a:rPr lang="cs-CZ" sz="3100" dirty="0" err="1">
                <a:solidFill>
                  <a:schemeClr val="accent2"/>
                </a:solidFill>
                <a:effectLst>
                  <a:outerShdw blurRad="38100" dist="38100" dir="2700000" algn="tl">
                    <a:srgbClr val="000000">
                      <a:alpha val="43137"/>
                    </a:srgbClr>
                  </a:outerShdw>
                </a:effectLst>
              </a:rPr>
              <a:t>of</a:t>
            </a:r>
            <a:r>
              <a:rPr lang="cs-CZ" sz="3100" dirty="0">
                <a:solidFill>
                  <a:schemeClr val="accent2"/>
                </a:solidFill>
                <a:effectLst>
                  <a:outerShdw blurRad="38100" dist="38100" dir="2700000" algn="tl">
                    <a:srgbClr val="000000">
                      <a:alpha val="43137"/>
                    </a:srgbClr>
                  </a:outerShdw>
                </a:effectLst>
              </a:rPr>
              <a:t> </a:t>
            </a:r>
            <a:r>
              <a:rPr lang="cs-CZ" sz="3100" dirty="0" err="1">
                <a:solidFill>
                  <a:schemeClr val="accent2"/>
                </a:solidFill>
                <a:effectLst>
                  <a:outerShdw blurRad="38100" dist="38100" dir="2700000" algn="tl">
                    <a:srgbClr val="000000">
                      <a:alpha val="43137"/>
                    </a:srgbClr>
                  </a:outerShdw>
                </a:effectLst>
              </a:rPr>
              <a:t>Fruit</a:t>
            </a:r>
            <a:r>
              <a:rPr lang="cs-CZ" sz="3100" dirty="0">
                <a:solidFill>
                  <a:schemeClr val="accent2"/>
                </a:solidFill>
                <a:effectLst>
                  <a:outerShdw blurRad="38100" dist="38100" dir="2700000" algn="tl">
                    <a:srgbClr val="000000">
                      <a:alpha val="43137"/>
                    </a:srgbClr>
                  </a:outerShdw>
                </a:effectLst>
              </a:rPr>
              <a:t> </a:t>
            </a:r>
            <a:r>
              <a:rPr lang="cs-CZ" sz="3100" dirty="0" err="1">
                <a:solidFill>
                  <a:schemeClr val="accent2"/>
                </a:solidFill>
                <a:effectLst>
                  <a:outerShdw blurRad="38100" dist="38100" dir="2700000" algn="tl">
                    <a:srgbClr val="000000">
                      <a:alpha val="43137"/>
                    </a:srgbClr>
                  </a:outerShdw>
                </a:effectLst>
              </a:rPr>
              <a:t>Trees</a:t>
            </a:r>
            <a:r>
              <a:rPr lang="cs-CZ" sz="3100" dirty="0">
                <a:solidFill>
                  <a:schemeClr val="accent2"/>
                </a:solidFill>
                <a:effectLst>
                  <a:outerShdw blurRad="38100" dist="38100" dir="2700000" algn="tl">
                    <a:srgbClr val="000000">
                      <a:alpha val="43137"/>
                    </a:srgbClr>
                  </a:outerShdw>
                </a:effectLst>
              </a:rPr>
              <a:t> and </a:t>
            </a:r>
            <a:r>
              <a:rPr lang="cs-CZ" sz="3100" dirty="0" err="1">
                <a:solidFill>
                  <a:schemeClr val="accent2"/>
                </a:solidFill>
                <a:effectLst>
                  <a:outerShdw blurRad="38100" dist="38100" dir="2700000" algn="tl">
                    <a:srgbClr val="000000">
                      <a:alpha val="43137"/>
                    </a:srgbClr>
                  </a:outerShdw>
                </a:effectLst>
              </a:rPr>
              <a:t>Small</a:t>
            </a:r>
            <a:r>
              <a:rPr lang="cs-CZ" sz="3100" dirty="0">
                <a:solidFill>
                  <a:schemeClr val="accent2"/>
                </a:solidFill>
                <a:effectLst>
                  <a:outerShdw blurRad="38100" dist="38100" dir="2700000" algn="tl">
                    <a:srgbClr val="000000">
                      <a:alpha val="43137"/>
                    </a:srgbClr>
                  </a:outerShdw>
                </a:effectLst>
              </a:rPr>
              <a:t> </a:t>
            </a:r>
            <a:r>
              <a:rPr lang="cs-CZ" sz="3100" dirty="0" err="1">
                <a:solidFill>
                  <a:schemeClr val="accent2"/>
                </a:solidFill>
              </a:rPr>
              <a:t>Fruit</a:t>
            </a:r>
            <a:r>
              <a:rPr lang="cs-CZ" sz="3100" dirty="0">
                <a:solidFill>
                  <a:schemeClr val="accent2"/>
                </a:solidFill>
              </a:rPr>
              <a:t> </a:t>
            </a:r>
            <a:r>
              <a:rPr lang="cs-CZ" sz="3100" dirty="0" err="1">
                <a:solidFill>
                  <a:schemeClr val="accent2"/>
                </a:solidFill>
              </a:rPr>
              <a:t>Viruses</a:t>
            </a:r>
            <a:r>
              <a:rPr lang="cs-CZ" sz="3100" dirty="0">
                <a:solidFill>
                  <a:schemeClr val="accent2"/>
                </a:solidFill>
              </a:rPr>
              <a:t> </a:t>
            </a:r>
            <a:r>
              <a:rPr lang="cs-CZ" sz="1300" dirty="0">
                <a:solidFill>
                  <a:schemeClr val="accent2"/>
                </a:solidFill>
              </a:rPr>
              <a:t>(</a:t>
            </a:r>
            <a:r>
              <a:rPr lang="cs-CZ" sz="1300" dirty="0" err="1">
                <a:solidFill>
                  <a:schemeClr val="accent2"/>
                </a:solidFill>
              </a:rPr>
              <a:t>Research</a:t>
            </a:r>
            <a:r>
              <a:rPr lang="cs-CZ" sz="1300" dirty="0">
                <a:solidFill>
                  <a:schemeClr val="accent2"/>
                </a:solidFill>
              </a:rPr>
              <a:t> and </a:t>
            </a:r>
            <a:r>
              <a:rPr lang="cs-CZ" sz="1300" dirty="0" err="1">
                <a:solidFill>
                  <a:schemeClr val="accent2"/>
                </a:solidFill>
              </a:rPr>
              <a:t>Breeding</a:t>
            </a:r>
            <a:r>
              <a:rPr lang="cs-CZ" sz="1300" dirty="0">
                <a:solidFill>
                  <a:schemeClr val="accent2"/>
                </a:solidFill>
              </a:rPr>
              <a:t> Institute </a:t>
            </a:r>
            <a:r>
              <a:rPr lang="cs-CZ" sz="1300" dirty="0" err="1">
                <a:solidFill>
                  <a:schemeClr val="accent2"/>
                </a:solidFill>
              </a:rPr>
              <a:t>of</a:t>
            </a:r>
            <a:r>
              <a:rPr lang="cs-CZ" sz="1300" dirty="0">
                <a:solidFill>
                  <a:schemeClr val="accent2"/>
                </a:solidFill>
              </a:rPr>
              <a:t> Pomology </a:t>
            </a:r>
            <a:r>
              <a:rPr lang="cs-CZ" sz="1300" dirty="0" smtClean="0">
                <a:solidFill>
                  <a:schemeClr val="accent2"/>
                </a:solidFill>
              </a:rPr>
              <a:t>Holovousy</a:t>
            </a:r>
            <a:r>
              <a:rPr lang="cs-CZ" sz="1300" dirty="0">
                <a:solidFill>
                  <a:schemeClr val="accent2"/>
                </a:solidFill>
              </a:rPr>
              <a:t>)</a:t>
            </a:r>
            <a:endParaRPr lang="cs-CZ" dirty="0"/>
          </a:p>
        </p:txBody>
      </p:sp>
      <p:sp>
        <p:nvSpPr>
          <p:cNvPr id="3" name="Zástupný symbol pro obsah 2"/>
          <p:cNvSpPr>
            <a:spLocks noGrp="1"/>
          </p:cNvSpPr>
          <p:nvPr>
            <p:ph sz="half" idx="1"/>
          </p:nvPr>
        </p:nvSpPr>
        <p:spPr>
          <a:solidFill>
            <a:schemeClr val="accent3">
              <a:lumMod val="20000"/>
              <a:lumOff val="80000"/>
            </a:schemeClr>
          </a:solidFill>
        </p:spPr>
        <p:txBody>
          <a:bodyPr>
            <a:normAutofit/>
          </a:bodyPr>
          <a:lstStyle/>
          <a:p>
            <a:r>
              <a:rPr lang="cs-CZ" sz="2000" dirty="0" err="1" smtClean="0"/>
              <a:t>collection</a:t>
            </a:r>
            <a:r>
              <a:rPr lang="cs-CZ" sz="2000" dirty="0" smtClean="0"/>
              <a:t> </a:t>
            </a:r>
            <a:r>
              <a:rPr lang="cs-CZ" sz="2000" dirty="0" err="1" smtClean="0"/>
              <a:t>specialized</a:t>
            </a:r>
            <a:r>
              <a:rPr lang="cs-CZ" sz="2000" dirty="0" smtClean="0"/>
              <a:t> in </a:t>
            </a:r>
            <a:r>
              <a:rPr lang="cs-CZ" sz="2000" dirty="0" err="1" smtClean="0"/>
              <a:t>fruit</a:t>
            </a:r>
            <a:r>
              <a:rPr lang="cs-CZ" sz="2000" dirty="0" smtClean="0"/>
              <a:t> </a:t>
            </a:r>
            <a:r>
              <a:rPr lang="cs-CZ" sz="2000" dirty="0" err="1" smtClean="0"/>
              <a:t>tree</a:t>
            </a:r>
            <a:r>
              <a:rPr lang="cs-CZ" sz="2000" dirty="0" smtClean="0"/>
              <a:t> </a:t>
            </a:r>
            <a:r>
              <a:rPr lang="cs-CZ" sz="2000" dirty="0" err="1" smtClean="0"/>
              <a:t>viruses</a:t>
            </a:r>
            <a:endParaRPr lang="cs-CZ" sz="2000" dirty="0" smtClean="0"/>
          </a:p>
          <a:p>
            <a:r>
              <a:rPr lang="cs-CZ" sz="2000" dirty="0" smtClean="0"/>
              <a:t>109 </a:t>
            </a:r>
            <a:r>
              <a:rPr lang="cs-CZ" sz="2000" dirty="0" err="1" smtClean="0"/>
              <a:t>isolates</a:t>
            </a:r>
            <a:endParaRPr lang="cs-CZ" sz="2000" dirty="0"/>
          </a:p>
        </p:txBody>
      </p:sp>
      <p:sp>
        <p:nvSpPr>
          <p:cNvPr id="4" name="Zástupný symbol pro obsah 3"/>
          <p:cNvSpPr>
            <a:spLocks noGrp="1"/>
          </p:cNvSpPr>
          <p:nvPr>
            <p:ph sz="half" idx="2"/>
          </p:nvPr>
        </p:nvSpPr>
        <p:spPr/>
        <p:txBody>
          <a:bodyPr>
            <a:normAutofit/>
          </a:bodyPr>
          <a:lstStyle/>
          <a:p>
            <a:endParaRPr lang="cs-CZ" dirty="0"/>
          </a:p>
        </p:txBody>
      </p:sp>
      <p:pic>
        <p:nvPicPr>
          <p:cNvPr id="11266" name="Picture 2" descr="C:\Users\bryxiova\Desktop\Nová složka (2)\Pracovní verze webu NP\viry ovocnych drevin\IMAG02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610" y="2819400"/>
            <a:ext cx="3657600" cy="178003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6256470" y="4357021"/>
            <a:ext cx="2682875" cy="230188"/>
          </a:xfrm>
          <a:prstGeom prst="rect">
            <a:avLst/>
          </a:prstGeom>
          <a:solidFill>
            <a:srgbClr val="CCCCCC">
              <a:alpha val="60001"/>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cs-CZ" sz="1000" b="0" i="0" u="none" strike="noStrike" cap="none" normalizeH="0" baseline="0" dirty="0" smtClean="0">
                <a:ln>
                  <a:noFill/>
                </a:ln>
                <a:solidFill>
                  <a:schemeClr val="tx1"/>
                </a:solidFill>
                <a:effectLst/>
                <a:latin typeface="Calibri" pitchFamily="34" charset="0"/>
                <a:cs typeface="Arial" pitchFamily="34" charset="0"/>
              </a:rPr>
              <a:t>collection of viruses preserved in tissue culture</a:t>
            </a:r>
            <a:r>
              <a:rPr kumimoji="0" lang="cs-CZ" altLang="cs-CZ" sz="1000" b="0" i="0" u="none" strike="noStrike" cap="none" normalizeH="0" baseline="0" dirty="0" smtClean="0">
                <a:ln>
                  <a:noFill/>
                </a:ln>
                <a:solidFill>
                  <a:schemeClr val="tx1"/>
                </a:solidFill>
                <a:effectLst/>
                <a:latin typeface="Calibri" pitchFamily="34" charset="0"/>
                <a:cs typeface="Arial" pitchFamily="34" charset="0"/>
              </a:rPr>
              <a:t> </a:t>
            </a: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520805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800" dirty="0" err="1">
                <a:solidFill>
                  <a:schemeClr val="accent2"/>
                </a:solidFill>
              </a:rPr>
              <a:t>Collection</a:t>
            </a:r>
            <a:r>
              <a:rPr lang="cs-CZ" sz="2800" dirty="0">
                <a:solidFill>
                  <a:schemeClr val="accent2"/>
                </a:solidFill>
              </a:rPr>
              <a:t> </a:t>
            </a:r>
            <a:r>
              <a:rPr lang="cs-CZ" sz="2800" dirty="0" err="1">
                <a:solidFill>
                  <a:schemeClr val="accent2"/>
                </a:solidFill>
              </a:rPr>
              <a:t>of</a:t>
            </a:r>
            <a:r>
              <a:rPr lang="cs-CZ" sz="2800" dirty="0">
                <a:solidFill>
                  <a:schemeClr val="accent2"/>
                </a:solidFill>
              </a:rPr>
              <a:t> </a:t>
            </a:r>
            <a:r>
              <a:rPr lang="cs-CZ" sz="2800" dirty="0" err="1">
                <a:solidFill>
                  <a:schemeClr val="accent2"/>
                </a:solidFill>
              </a:rPr>
              <a:t>Ornamental</a:t>
            </a:r>
            <a:r>
              <a:rPr lang="cs-CZ" sz="2800" dirty="0">
                <a:solidFill>
                  <a:schemeClr val="accent2"/>
                </a:solidFill>
              </a:rPr>
              <a:t> Plant </a:t>
            </a:r>
            <a:r>
              <a:rPr lang="cs-CZ" sz="2800" dirty="0" err="1" smtClean="0">
                <a:solidFill>
                  <a:schemeClr val="accent2"/>
                </a:solidFill>
              </a:rPr>
              <a:t>Viruses</a:t>
            </a:r>
            <a:r>
              <a:rPr lang="cs-CZ" sz="2800" dirty="0" smtClean="0">
                <a:solidFill>
                  <a:schemeClr val="accent2"/>
                </a:solidFill>
              </a:rPr>
              <a:t/>
            </a:r>
            <a:br>
              <a:rPr lang="cs-CZ" sz="2800" dirty="0" smtClean="0">
                <a:solidFill>
                  <a:schemeClr val="accent2"/>
                </a:solidFill>
              </a:rPr>
            </a:br>
            <a:r>
              <a:rPr lang="cs-CZ" sz="1200" dirty="0" smtClean="0">
                <a:solidFill>
                  <a:schemeClr val="accent2"/>
                </a:solidFill>
              </a:rPr>
              <a:t>(</a:t>
            </a:r>
            <a:r>
              <a:rPr lang="cs-CZ" sz="1200" dirty="0" err="1">
                <a:solidFill>
                  <a:schemeClr val="accent2"/>
                </a:solidFill>
              </a:rPr>
              <a:t>Research</a:t>
            </a:r>
            <a:r>
              <a:rPr lang="cs-CZ" sz="1200" dirty="0">
                <a:solidFill>
                  <a:schemeClr val="accent2"/>
                </a:solidFill>
              </a:rPr>
              <a:t> Institute </a:t>
            </a:r>
            <a:r>
              <a:rPr lang="cs-CZ" sz="1200" dirty="0" err="1">
                <a:solidFill>
                  <a:schemeClr val="accent2"/>
                </a:solidFill>
              </a:rPr>
              <a:t>for</a:t>
            </a:r>
            <a:r>
              <a:rPr lang="cs-CZ" sz="1200" dirty="0">
                <a:solidFill>
                  <a:schemeClr val="accent2"/>
                </a:solidFill>
              </a:rPr>
              <a:t> </a:t>
            </a:r>
            <a:r>
              <a:rPr lang="cs-CZ" sz="1200" dirty="0" err="1">
                <a:solidFill>
                  <a:schemeClr val="accent2"/>
                </a:solidFill>
              </a:rPr>
              <a:t>Landscape</a:t>
            </a:r>
            <a:r>
              <a:rPr lang="cs-CZ" sz="1200" dirty="0">
                <a:solidFill>
                  <a:schemeClr val="accent2"/>
                </a:solidFill>
              </a:rPr>
              <a:t> and </a:t>
            </a:r>
            <a:r>
              <a:rPr lang="cs-CZ" sz="1200" dirty="0" err="1">
                <a:solidFill>
                  <a:schemeClr val="accent2"/>
                </a:solidFill>
              </a:rPr>
              <a:t>Ornamental</a:t>
            </a:r>
            <a:r>
              <a:rPr lang="cs-CZ" sz="1200" dirty="0">
                <a:solidFill>
                  <a:schemeClr val="accent2"/>
                </a:solidFill>
              </a:rPr>
              <a:t> </a:t>
            </a:r>
            <a:r>
              <a:rPr lang="cs-CZ" sz="1200" dirty="0" err="1">
                <a:solidFill>
                  <a:schemeClr val="accent2"/>
                </a:solidFill>
              </a:rPr>
              <a:t>Gardening</a:t>
            </a:r>
            <a:r>
              <a:rPr lang="cs-CZ" sz="1200" dirty="0">
                <a:solidFill>
                  <a:schemeClr val="accent2"/>
                </a:solidFill>
              </a:rPr>
              <a:t> </a:t>
            </a:r>
            <a:r>
              <a:rPr lang="cs-CZ" sz="1200" dirty="0" err="1">
                <a:solidFill>
                  <a:schemeClr val="accent2"/>
                </a:solidFill>
              </a:rPr>
              <a:t>Pruhonice</a:t>
            </a:r>
            <a:r>
              <a:rPr lang="cs-CZ" sz="1200" dirty="0">
                <a:solidFill>
                  <a:schemeClr val="accent2"/>
                </a:solidFill>
              </a:rPr>
              <a:t> - RILOG</a:t>
            </a:r>
            <a:r>
              <a:rPr lang="cs-CZ" sz="1200" dirty="0" smtClean="0">
                <a:solidFill>
                  <a:schemeClr val="accent2"/>
                </a:solidFill>
              </a:rPr>
              <a:t>)</a:t>
            </a:r>
            <a:endParaRPr lang="cs-CZ" sz="2800" dirty="0">
              <a:solidFill>
                <a:schemeClr val="accent2"/>
              </a:solidFill>
            </a:endParaRPr>
          </a:p>
        </p:txBody>
      </p:sp>
      <p:sp>
        <p:nvSpPr>
          <p:cNvPr id="3" name="Zástupný symbol pro obsah 2"/>
          <p:cNvSpPr>
            <a:spLocks noGrp="1"/>
          </p:cNvSpPr>
          <p:nvPr>
            <p:ph sz="half" idx="1"/>
          </p:nvPr>
        </p:nvSpPr>
        <p:spPr>
          <a:solidFill>
            <a:schemeClr val="accent3">
              <a:lumMod val="20000"/>
              <a:lumOff val="80000"/>
            </a:schemeClr>
          </a:solidFill>
        </p:spPr>
        <p:txBody>
          <a:bodyPr>
            <a:normAutofit/>
          </a:bodyPr>
          <a:lstStyle/>
          <a:p>
            <a:r>
              <a:rPr lang="cs-CZ" sz="2000" dirty="0" err="1" smtClean="0"/>
              <a:t>viruses</a:t>
            </a:r>
            <a:r>
              <a:rPr lang="cs-CZ" sz="2000" dirty="0" smtClean="0"/>
              <a:t> of </a:t>
            </a:r>
            <a:r>
              <a:rPr lang="cs-CZ" sz="2000" dirty="0" err="1" smtClean="0"/>
              <a:t>ornamental</a:t>
            </a:r>
            <a:r>
              <a:rPr lang="cs-CZ" sz="2000" dirty="0" smtClean="0"/>
              <a:t> </a:t>
            </a:r>
            <a:r>
              <a:rPr lang="cs-CZ" sz="2000" dirty="0" err="1" smtClean="0"/>
              <a:t>plants</a:t>
            </a:r>
            <a:endParaRPr lang="cs-CZ" sz="2000" dirty="0" smtClean="0"/>
          </a:p>
          <a:p>
            <a:r>
              <a:rPr lang="cs-CZ" sz="2000" dirty="0" smtClean="0"/>
              <a:t>96 </a:t>
            </a:r>
            <a:r>
              <a:rPr lang="cs-CZ" sz="2000" dirty="0" err="1" smtClean="0"/>
              <a:t>isolates</a:t>
            </a:r>
            <a:endParaRPr lang="cs-CZ" sz="2000" dirty="0"/>
          </a:p>
        </p:txBody>
      </p:sp>
      <p:sp>
        <p:nvSpPr>
          <p:cNvPr id="4" name="Zástupný symbol pro obsah 3"/>
          <p:cNvSpPr>
            <a:spLocks noGrp="1"/>
          </p:cNvSpPr>
          <p:nvPr>
            <p:ph sz="half" idx="2"/>
          </p:nvPr>
        </p:nvSpPr>
        <p:spPr/>
        <p:txBody>
          <a:bodyPr>
            <a:normAutofit/>
          </a:bodyPr>
          <a:lstStyle/>
          <a:p>
            <a:endParaRPr lang="cs-CZ" dirty="0"/>
          </a:p>
        </p:txBody>
      </p:sp>
      <p:pic>
        <p:nvPicPr>
          <p:cNvPr id="16387" name="Picture 3" descr="C:\Users\bryxiova\Desktop\fotky web národní program\Pruhonice\PruhoniceCBV853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2559234"/>
            <a:ext cx="3526776" cy="2328408"/>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7281139" y="4646342"/>
            <a:ext cx="1609725" cy="241300"/>
          </a:xfrm>
          <a:prstGeom prst="rect">
            <a:avLst/>
          </a:prstGeom>
          <a:solidFill>
            <a:srgbClr val="CCCCCC">
              <a:alpha val="60001"/>
            </a:srgbClr>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altLang="cs-CZ" sz="1000" b="0" i="1" u="none" strike="noStrike" cap="none" normalizeH="0" baseline="0" smtClean="0">
                <a:ln>
                  <a:noFill/>
                </a:ln>
                <a:solidFill>
                  <a:srgbClr val="4D0000"/>
                </a:solidFill>
                <a:effectLst/>
                <a:latin typeface="Calibri" pitchFamily="34" charset="0"/>
                <a:cs typeface="Arial" pitchFamily="34" charset="0"/>
              </a:rPr>
              <a:t>Chrysanthemum virus B  </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506941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unovrat">
  <a:themeElements>
    <a:clrScheme name="Prostor">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Slunovrat">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unovrat">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Override1.xml><?xml version="1.0" encoding="utf-8"?>
<a:themeOverride xmlns:a="http://schemas.openxmlformats.org/drawingml/2006/main">
  <a:clrScheme name="Prostor">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themeOverride>
</file>

<file path=docProps/app.xml><?xml version="1.0" encoding="utf-8"?>
<Properties xmlns="http://schemas.openxmlformats.org/officeDocument/2006/extended-properties" xmlns:vt="http://schemas.openxmlformats.org/officeDocument/2006/docPropsVTypes">
  <Template/>
  <TotalTime>585</TotalTime>
  <Words>902</Words>
  <Application>Microsoft Office PowerPoint</Application>
  <PresentationFormat>Předvádění na obrazovce (4:3)</PresentationFormat>
  <Paragraphs>183</Paragraphs>
  <Slides>26</Slides>
  <Notes>0</Notes>
  <HiddenSlides>0</HiddenSlides>
  <MMClips>0</MMClips>
  <ScaleCrop>false</ScaleCrop>
  <HeadingPairs>
    <vt:vector size="4" baseType="variant">
      <vt:variant>
        <vt:lpstr>Motiv</vt:lpstr>
      </vt:variant>
      <vt:variant>
        <vt:i4>1</vt:i4>
      </vt:variant>
      <vt:variant>
        <vt:lpstr>Nadpisy snímků</vt:lpstr>
      </vt:variant>
      <vt:variant>
        <vt:i4>26</vt:i4>
      </vt:variant>
    </vt:vector>
  </HeadingPairs>
  <TitlesOfParts>
    <vt:vector size="27" baseType="lpstr">
      <vt:lpstr>Slunovrat</vt:lpstr>
      <vt:lpstr>The Czech National Programme on Conservation and Utilization of Genetic Resources of Microorganisms Important for Agriculture</vt:lpstr>
      <vt:lpstr>The Czech National Programme on Genetic Resources of Microorganisms Important for Agriculture</vt:lpstr>
      <vt:lpstr>Bacteria constitute the biggest group of maintained microorganisms, closely followed by fungi and viruses.  Two collections rear animals – arthropods (mites and insects) that are pests of stored food and feed products and plant pathogenic nematodes. </vt:lpstr>
      <vt:lpstr>Culture strains can be divided into two groups concerning to their usefulness and harmfulness. </vt:lpstr>
      <vt:lpstr>The National Programme consists from 20 collections of genetic resources held in 12 different bodies:</vt:lpstr>
      <vt:lpstr>Collection of Plant Pathogenic Viruses  (Crop Research Institute Prague - CRI)</vt:lpstr>
      <vt:lpstr>Collection of Potato-Pathogenic Viruses (Potato Research Institute Havlickuv Brod)</vt:lpstr>
      <vt:lpstr>Collection of Fruit Trees and Small Fruit Viruses (Research and Breeding Institute of Pomology Holovousy)</vt:lpstr>
      <vt:lpstr>Collection of Ornamental Plant Viruses (Research Institute for Landscape and Ornamental Gardening Pruhonice - RILOG)</vt:lpstr>
      <vt:lpstr>Collection of Animal Pathogenic Microorganisms  (Veterinary Research Institute Brno)</vt:lpstr>
      <vt:lpstr>Collection of Phytopathogenic Bacteria  (CRI) </vt:lpstr>
      <vt:lpstr>Collection of Rhizobia (CRI)</vt:lpstr>
      <vt:lpstr>Collection of Industrially Utilizable Microorganisms  (Food Research Institute Prague) </vt:lpstr>
      <vt:lpstr>Collection of Brewery Microorganisms  (Research Institute of Brewing and Malting Prague)</vt:lpstr>
      <vt:lpstr>Culture Collection of Dairy Microorganisms  (MILCOM a.s. Tabor)</vt:lpstr>
      <vt:lpstr>Collection of Phytopathogenic Microorganisms  (Palacky University Olomouc)</vt:lpstr>
      <vt:lpstr>Collection of Fungi Important for Horticulture – Macromycetes  (CRI) </vt:lpstr>
      <vt:lpstr>Collection of Rusts and Powdery Mildew  (CRI) </vt:lpstr>
      <vt:lpstr>Collection of Phytopathogenic Fungi  (CRI)</vt:lpstr>
      <vt:lpstr>Collection of Hop Pathogens  (Hop Research Institute Zatec)</vt:lpstr>
      <vt:lpstr>Culture Collection of Basidiomycetes Important for Agriculture  (Institute of Microbiology, Academy of Sciences, Prague) </vt:lpstr>
      <vt:lpstr>Culture Collection of Fungi Important for Agriculture and Food Industry  (Charles University Prague)</vt:lpstr>
      <vt:lpstr>Collection of Phytopathogenic Oomycetes  (RILOG)</vt:lpstr>
      <vt:lpstr>Collection of Invertebrate Crop Pests and their Natural Enemies  (CRI)</vt:lpstr>
      <vt:lpstr>Collection of Stored-Product Pests, Mites and Fungi  (CRI)</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Kominkova (Bryxiova)</dc:creator>
  <cp:lastModifiedBy>Petr Komínek</cp:lastModifiedBy>
  <cp:revision>43</cp:revision>
  <dcterms:created xsi:type="dcterms:W3CDTF">2014-12-09T09:41:38Z</dcterms:created>
  <dcterms:modified xsi:type="dcterms:W3CDTF">2014-12-10T15:39:25Z</dcterms:modified>
</cp:coreProperties>
</file>